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8" r:id="rId3"/>
    <p:sldId id="284" r:id="rId4"/>
    <p:sldId id="276" r:id="rId5"/>
    <p:sldId id="277" r:id="rId6"/>
    <p:sldId id="279" r:id="rId7"/>
    <p:sldId id="25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340E604-0A49-8541-AA8B-EDF68CC84E5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385148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40E604-0A49-8541-AA8B-EDF68CC84E5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228182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40E604-0A49-8541-AA8B-EDF68CC84E5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221877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40E604-0A49-8541-AA8B-EDF68CC84E5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326531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40E604-0A49-8541-AA8B-EDF68CC84E5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311197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340E604-0A49-8541-AA8B-EDF68CC84E5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366049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340E604-0A49-8541-AA8B-EDF68CC84E54}"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423115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340E604-0A49-8541-AA8B-EDF68CC84E54}"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5933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04-0A49-8541-AA8B-EDF68CC84E54}"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18501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40E604-0A49-8541-AA8B-EDF68CC84E5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23078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40E604-0A49-8541-AA8B-EDF68CC84E5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10B7-B42C-1440-B8D5-5634CC30A21E}" type="slidenum">
              <a:rPr lang="en-US" smtClean="0"/>
              <a:t>‹#›</a:t>
            </a:fld>
            <a:endParaRPr lang="en-US"/>
          </a:p>
        </p:txBody>
      </p:sp>
    </p:spTree>
    <p:extLst>
      <p:ext uri="{BB962C8B-B14F-4D97-AF65-F5344CB8AC3E}">
        <p14:creationId xmlns:p14="http://schemas.microsoft.com/office/powerpoint/2010/main" val="144984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04-0A49-8541-AA8B-EDF68CC84E54}" type="datetimeFigureOut">
              <a:rPr lang="en-US" smtClean="0"/>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10B7-B42C-1440-B8D5-5634CC30A21E}" type="slidenum">
              <a:rPr lang="en-US" smtClean="0"/>
              <a:t>‹#›</a:t>
            </a:fld>
            <a:endParaRPr lang="en-US"/>
          </a:p>
        </p:txBody>
      </p:sp>
    </p:spTree>
    <p:extLst>
      <p:ext uri="{BB962C8B-B14F-4D97-AF65-F5344CB8AC3E}">
        <p14:creationId xmlns:p14="http://schemas.microsoft.com/office/powerpoint/2010/main" val="165152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5917"/>
          <a:stretch/>
        </p:blipFill>
        <p:spPr>
          <a:xfrm>
            <a:off x="-1" y="-428"/>
            <a:ext cx="9144001" cy="6858427"/>
          </a:xfrm>
          <a:prstGeom prst="rect">
            <a:avLst/>
          </a:prstGeom>
        </p:spPr>
      </p:pic>
      <p:pic>
        <p:nvPicPr>
          <p:cNvPr id="2050" name="Picture 2" descr="C:\Users\sarah.locke\Desktop\image-ass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260" y="5720745"/>
            <a:ext cx="1294059" cy="569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3195" y="5720745"/>
            <a:ext cx="1649545" cy="569386"/>
          </a:xfrm>
          <a:prstGeom prst="rect">
            <a:avLst/>
          </a:prstGeom>
        </p:spPr>
      </p:pic>
    </p:spTree>
    <p:extLst>
      <p:ext uri="{BB962C8B-B14F-4D97-AF65-F5344CB8AC3E}">
        <p14:creationId xmlns:p14="http://schemas.microsoft.com/office/powerpoint/2010/main" val="102833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ANGE BRUSH STROK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627831"/>
            <a:ext cx="4901615" cy="807370"/>
          </a:xfrm>
          <a:prstGeom prst="rect">
            <a:avLst/>
          </a:prstGeom>
        </p:spPr>
      </p:pic>
      <p:sp>
        <p:nvSpPr>
          <p:cNvPr id="4" name="TextBox 3"/>
          <p:cNvSpPr txBox="1"/>
          <p:nvPr/>
        </p:nvSpPr>
        <p:spPr>
          <a:xfrm>
            <a:off x="706095" y="654995"/>
            <a:ext cx="3063659" cy="707886"/>
          </a:xfrm>
          <a:prstGeom prst="rect">
            <a:avLst/>
          </a:prstGeom>
          <a:noFill/>
        </p:spPr>
        <p:txBody>
          <a:bodyPr wrap="none" rtlCol="0">
            <a:spAutoFit/>
          </a:bodyPr>
          <a:lstStyle/>
          <a:p>
            <a:r>
              <a:rPr lang="en-US" sz="4000" dirty="0">
                <a:solidFill>
                  <a:schemeClr val="bg1"/>
                </a:solidFill>
                <a:latin typeface="Born Free Sans"/>
              </a:rPr>
              <a:t>WHO WE ARE</a:t>
            </a:r>
          </a:p>
        </p:txBody>
      </p:sp>
      <p:pic>
        <p:nvPicPr>
          <p:cNvPr id="2" name="Picture 1" descr="A drawing of a face&#10;&#10;Description automatically generated">
            <a:extLst>
              <a:ext uri="{FF2B5EF4-FFF2-40B4-BE49-F238E27FC236}">
                <a16:creationId xmlns:a16="http://schemas.microsoft.com/office/drawing/2014/main" id="{A0F5D0E6-1F44-4C7C-9E6A-58A068928516}"/>
              </a:ext>
            </a:extLst>
          </p:cNvPr>
          <p:cNvPicPr>
            <a:picLocks noChangeAspect="1"/>
          </p:cNvPicPr>
          <p:nvPr/>
        </p:nvPicPr>
        <p:blipFill>
          <a:blip r:embed="rId3"/>
          <a:stretch>
            <a:fillRect/>
          </a:stretch>
        </p:blipFill>
        <p:spPr>
          <a:xfrm>
            <a:off x="6468478" y="5565423"/>
            <a:ext cx="2111078" cy="842320"/>
          </a:xfrm>
          <a:prstGeom prst="rect">
            <a:avLst/>
          </a:prstGeom>
        </p:spPr>
      </p:pic>
      <p:sp>
        <p:nvSpPr>
          <p:cNvPr id="10" name="TextBox 9">
            <a:extLst>
              <a:ext uri="{FF2B5EF4-FFF2-40B4-BE49-F238E27FC236}">
                <a16:creationId xmlns:a16="http://schemas.microsoft.com/office/drawing/2014/main" id="{5F365CC3-8E6A-42F4-AEB2-029B71975E32}"/>
              </a:ext>
            </a:extLst>
          </p:cNvPr>
          <p:cNvSpPr txBox="1"/>
          <p:nvPr/>
        </p:nvSpPr>
        <p:spPr>
          <a:xfrm>
            <a:off x="754221" y="1997839"/>
            <a:ext cx="7731810" cy="2862322"/>
          </a:xfrm>
          <a:prstGeom prst="rect">
            <a:avLst/>
          </a:prstGeom>
          <a:noFill/>
        </p:spPr>
        <p:txBody>
          <a:bodyPr wrap="square">
            <a:spAutoFit/>
          </a:bodyPr>
          <a:lstStyle/>
          <a:p>
            <a:pPr algn="l"/>
            <a:r>
              <a:rPr lang="en-GB" b="0" i="0" dirty="0">
                <a:solidFill>
                  <a:srgbClr val="8A8A8A"/>
                </a:solidFill>
                <a:effectLst/>
                <a:latin typeface="Born Free Sans"/>
              </a:rPr>
              <a:t>Born Free’s mission is to ensure that all wild animals, whether living in captivity or in the wild, are treated with compassion and respect and are able to live their lives according to their needs. </a:t>
            </a:r>
          </a:p>
          <a:p>
            <a:pPr algn="l"/>
            <a:endParaRPr lang="en-GB" dirty="0">
              <a:solidFill>
                <a:srgbClr val="8A8A8A"/>
              </a:solidFill>
              <a:latin typeface="Born Free Sans"/>
            </a:endParaRPr>
          </a:p>
          <a:p>
            <a:pPr algn="l"/>
            <a:r>
              <a:rPr lang="en-GB" b="1" i="1" dirty="0">
                <a:solidFill>
                  <a:srgbClr val="8A8A8A"/>
                </a:solidFill>
                <a:effectLst/>
                <a:latin typeface="Born Free Sans"/>
              </a:rPr>
              <a:t>Born Free opposes the exploitation of wild animals in captivity and campaigns to keep wildlife in the wild.</a:t>
            </a:r>
          </a:p>
          <a:p>
            <a:pPr algn="l"/>
            <a:endParaRPr lang="en-GB" b="0" i="0" dirty="0">
              <a:solidFill>
                <a:srgbClr val="8A8A8A"/>
              </a:solidFill>
              <a:effectLst/>
              <a:latin typeface="Born Free Sans"/>
            </a:endParaRPr>
          </a:p>
          <a:p>
            <a:pPr algn="l"/>
            <a:r>
              <a:rPr lang="en-GB" b="0" i="0" dirty="0">
                <a:solidFill>
                  <a:srgbClr val="8A8A8A"/>
                </a:solidFill>
                <a:effectLst/>
                <a:latin typeface="Born Free Sans"/>
              </a:rPr>
              <a:t>Born Free promotes Compassionate Conservation which strives to enhance the survival of threatened species in the wild and protect natural habitats while respecting the needs of and safeguarding the welfare of individual animals. </a:t>
            </a:r>
          </a:p>
        </p:txBody>
      </p:sp>
    </p:spTree>
    <p:extLst>
      <p:ext uri="{BB962C8B-B14F-4D97-AF65-F5344CB8AC3E}">
        <p14:creationId xmlns:p14="http://schemas.microsoft.com/office/powerpoint/2010/main" val="4480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ANGE BRUSH STROK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627831"/>
            <a:ext cx="4368807" cy="807370"/>
          </a:xfrm>
          <a:prstGeom prst="rect">
            <a:avLst/>
          </a:prstGeom>
        </p:spPr>
      </p:pic>
      <p:sp>
        <p:nvSpPr>
          <p:cNvPr id="4" name="TextBox 3"/>
          <p:cNvSpPr txBox="1"/>
          <p:nvPr/>
        </p:nvSpPr>
        <p:spPr>
          <a:xfrm>
            <a:off x="706095" y="654995"/>
            <a:ext cx="3025252" cy="707886"/>
          </a:xfrm>
          <a:prstGeom prst="rect">
            <a:avLst/>
          </a:prstGeom>
          <a:noFill/>
        </p:spPr>
        <p:txBody>
          <a:bodyPr wrap="none" rtlCol="0">
            <a:spAutoFit/>
          </a:bodyPr>
          <a:lstStyle/>
          <a:p>
            <a:r>
              <a:rPr lang="en-US" sz="4000" dirty="0">
                <a:solidFill>
                  <a:schemeClr val="bg1"/>
                </a:solidFill>
                <a:latin typeface="Born Free Sans"/>
              </a:rPr>
              <a:t>OUR HISTORY</a:t>
            </a:r>
          </a:p>
        </p:txBody>
      </p:sp>
      <p:sp>
        <p:nvSpPr>
          <p:cNvPr id="7" name="TextBox 6">
            <a:extLst>
              <a:ext uri="{FF2B5EF4-FFF2-40B4-BE49-F238E27FC236}">
                <a16:creationId xmlns:a16="http://schemas.microsoft.com/office/drawing/2014/main" id="{0339BA20-5C7B-4C0E-9DF2-B99A61717AD1}"/>
              </a:ext>
            </a:extLst>
          </p:cNvPr>
          <p:cNvSpPr txBox="1"/>
          <p:nvPr/>
        </p:nvSpPr>
        <p:spPr>
          <a:xfrm>
            <a:off x="358415" y="2725427"/>
            <a:ext cx="2686757"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1984</a:t>
            </a:r>
          </a:p>
          <a:p>
            <a:pPr algn="ctr"/>
            <a:r>
              <a:rPr lang="en-GB" sz="1200" dirty="0">
                <a:solidFill>
                  <a:schemeClr val="bg1">
                    <a:lumMod val="50000"/>
                  </a:schemeClr>
                </a:solidFill>
                <a:latin typeface="Born Free Sans"/>
              </a:rPr>
              <a:t>Virginia McKenna, Bill Travers and</a:t>
            </a:r>
          </a:p>
          <a:p>
            <a:pPr algn="ctr"/>
            <a:r>
              <a:rPr lang="en-GB" sz="1200" dirty="0">
                <a:solidFill>
                  <a:schemeClr val="bg1">
                    <a:lumMod val="50000"/>
                  </a:schemeClr>
                </a:solidFill>
                <a:latin typeface="Born Free Sans"/>
              </a:rPr>
              <a:t>their son Will Travers launch Zoo Check later renamed Born Free in 1991.</a:t>
            </a:r>
          </a:p>
        </p:txBody>
      </p:sp>
      <p:sp>
        <p:nvSpPr>
          <p:cNvPr id="9" name="TextBox 8">
            <a:extLst>
              <a:ext uri="{FF2B5EF4-FFF2-40B4-BE49-F238E27FC236}">
                <a16:creationId xmlns:a16="http://schemas.microsoft.com/office/drawing/2014/main" id="{BB289B29-AED3-4BB3-B383-80637E884A06}"/>
              </a:ext>
            </a:extLst>
          </p:cNvPr>
          <p:cNvSpPr txBox="1"/>
          <p:nvPr/>
        </p:nvSpPr>
        <p:spPr>
          <a:xfrm>
            <a:off x="3245544" y="2725426"/>
            <a:ext cx="2548481"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1997</a:t>
            </a:r>
          </a:p>
          <a:p>
            <a:pPr algn="ctr"/>
            <a:r>
              <a:rPr lang="en-GB" sz="1200" dirty="0">
                <a:solidFill>
                  <a:schemeClr val="bg1">
                    <a:lumMod val="50000"/>
                  </a:schemeClr>
                </a:solidFill>
                <a:latin typeface="Born Free Sans"/>
              </a:rPr>
              <a:t>Lions </a:t>
            </a:r>
            <a:r>
              <a:rPr lang="en-GB" sz="1200" b="0" i="0" u="none" strike="noStrike" baseline="0" dirty="0">
                <a:solidFill>
                  <a:schemeClr val="bg1">
                    <a:lumMod val="50000"/>
                  </a:schemeClr>
                </a:solidFill>
                <a:latin typeface="Born Free Sans"/>
              </a:rPr>
              <a:t>Anthea and Raffi are the first rescued big cats to arrive at our sanctuary </a:t>
            </a:r>
            <a:r>
              <a:rPr lang="en-GB" sz="1200" dirty="0">
                <a:solidFill>
                  <a:schemeClr val="bg1">
                    <a:lumMod val="50000"/>
                  </a:schemeClr>
                </a:solidFill>
                <a:latin typeface="Born Free Sans"/>
              </a:rPr>
              <a:t>in </a:t>
            </a:r>
            <a:r>
              <a:rPr lang="en-GB" sz="1200" b="0" i="0" u="none" strike="noStrike" baseline="0" dirty="0">
                <a:solidFill>
                  <a:schemeClr val="bg1">
                    <a:lumMod val="50000"/>
                  </a:schemeClr>
                </a:solidFill>
                <a:latin typeface="Born Free Sans"/>
              </a:rPr>
              <a:t>South Africa.</a:t>
            </a:r>
            <a:endParaRPr lang="en-GB" sz="1200" dirty="0">
              <a:solidFill>
                <a:schemeClr val="bg1">
                  <a:lumMod val="50000"/>
                </a:schemeClr>
              </a:solidFill>
              <a:latin typeface="Born Free Sans"/>
            </a:endParaRPr>
          </a:p>
        </p:txBody>
      </p:sp>
      <p:sp>
        <p:nvSpPr>
          <p:cNvPr id="10" name="TextBox 9">
            <a:extLst>
              <a:ext uri="{FF2B5EF4-FFF2-40B4-BE49-F238E27FC236}">
                <a16:creationId xmlns:a16="http://schemas.microsoft.com/office/drawing/2014/main" id="{A29893BC-6349-4289-A923-9E87AAAE4687}"/>
              </a:ext>
            </a:extLst>
          </p:cNvPr>
          <p:cNvSpPr txBox="1"/>
          <p:nvPr/>
        </p:nvSpPr>
        <p:spPr>
          <a:xfrm>
            <a:off x="5794025" y="2730023"/>
            <a:ext cx="2889956"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2001</a:t>
            </a:r>
          </a:p>
          <a:p>
            <a:pPr algn="ctr"/>
            <a:r>
              <a:rPr lang="en-GB" sz="1200" b="0" i="0" u="none" strike="noStrike" baseline="0" dirty="0">
                <a:solidFill>
                  <a:schemeClr val="bg1">
                    <a:lumMod val="50000"/>
                  </a:schemeClr>
                </a:solidFill>
                <a:latin typeface="Born Free Sans"/>
              </a:rPr>
              <a:t>Our Elephant-Free London campaign helps bring the 172-year history of keeping elephants at London Zoo to an end.</a:t>
            </a:r>
            <a:endParaRPr lang="en-GB" sz="1200" dirty="0">
              <a:solidFill>
                <a:schemeClr val="bg1">
                  <a:lumMod val="50000"/>
                </a:schemeClr>
              </a:solidFill>
              <a:latin typeface="Born Free Sans"/>
            </a:endParaRPr>
          </a:p>
        </p:txBody>
      </p:sp>
      <p:sp>
        <p:nvSpPr>
          <p:cNvPr id="20" name="TextBox 19">
            <a:extLst>
              <a:ext uri="{FF2B5EF4-FFF2-40B4-BE49-F238E27FC236}">
                <a16:creationId xmlns:a16="http://schemas.microsoft.com/office/drawing/2014/main" id="{D381CDF8-6423-4824-BE77-FE4DE8484708}"/>
              </a:ext>
            </a:extLst>
          </p:cNvPr>
          <p:cNvSpPr txBox="1"/>
          <p:nvPr/>
        </p:nvSpPr>
        <p:spPr>
          <a:xfrm>
            <a:off x="358415" y="5278605"/>
            <a:ext cx="2686757"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2009</a:t>
            </a:r>
          </a:p>
          <a:p>
            <a:pPr algn="ctr"/>
            <a:r>
              <a:rPr lang="en-GB" sz="1200" b="0" i="0" u="none" strike="noStrike" baseline="0" dirty="0">
                <a:solidFill>
                  <a:schemeClr val="bg1">
                    <a:lumMod val="50000"/>
                  </a:schemeClr>
                </a:solidFill>
                <a:latin typeface="Born Free Sans"/>
              </a:rPr>
              <a:t>Our </a:t>
            </a:r>
            <a:r>
              <a:rPr lang="en-GB" sz="1200" b="0" i="0" u="none" strike="noStrike" baseline="0" dirty="0" err="1">
                <a:solidFill>
                  <a:schemeClr val="bg1">
                    <a:lumMod val="50000"/>
                  </a:schemeClr>
                </a:solidFill>
                <a:latin typeface="Born Free Sans"/>
              </a:rPr>
              <a:t>Ensessa</a:t>
            </a:r>
            <a:r>
              <a:rPr lang="en-GB" sz="1200" b="0" i="0" u="none" strike="noStrike" baseline="0" dirty="0">
                <a:solidFill>
                  <a:schemeClr val="bg1">
                    <a:lumMod val="50000"/>
                  </a:schemeClr>
                </a:solidFill>
                <a:latin typeface="Born Free Sans"/>
              </a:rPr>
              <a:t> </a:t>
            </a:r>
            <a:r>
              <a:rPr lang="en-GB" sz="1200" b="0" i="0" u="none" strike="noStrike" baseline="0" dirty="0" err="1">
                <a:solidFill>
                  <a:schemeClr val="bg1">
                    <a:lumMod val="50000"/>
                  </a:schemeClr>
                </a:solidFill>
                <a:latin typeface="Born Free Sans"/>
              </a:rPr>
              <a:t>Kotteh</a:t>
            </a:r>
            <a:r>
              <a:rPr lang="en-GB" sz="1200" b="0" i="0" u="none" strike="noStrike" baseline="0" dirty="0">
                <a:solidFill>
                  <a:schemeClr val="bg1">
                    <a:lumMod val="50000"/>
                  </a:schemeClr>
                </a:solidFill>
                <a:latin typeface="Born Free Sans"/>
              </a:rPr>
              <a:t> Wildlife Rescue Centre opens in Ethiopia to provide a home for wild animals in need.</a:t>
            </a:r>
            <a:endParaRPr lang="en-GB" sz="1200" dirty="0">
              <a:solidFill>
                <a:schemeClr val="bg1">
                  <a:lumMod val="50000"/>
                </a:schemeClr>
              </a:solidFill>
              <a:latin typeface="Born Free Sans"/>
            </a:endParaRPr>
          </a:p>
        </p:txBody>
      </p:sp>
      <p:sp>
        <p:nvSpPr>
          <p:cNvPr id="22" name="TextBox 21">
            <a:extLst>
              <a:ext uri="{FF2B5EF4-FFF2-40B4-BE49-F238E27FC236}">
                <a16:creationId xmlns:a16="http://schemas.microsoft.com/office/drawing/2014/main" id="{FA096166-18EA-44E5-8A6D-22C0A0577693}"/>
              </a:ext>
            </a:extLst>
          </p:cNvPr>
          <p:cNvSpPr txBox="1"/>
          <p:nvPr/>
        </p:nvSpPr>
        <p:spPr>
          <a:xfrm>
            <a:off x="3239898" y="5278605"/>
            <a:ext cx="2548481"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2018</a:t>
            </a:r>
          </a:p>
          <a:p>
            <a:pPr algn="ctr"/>
            <a:r>
              <a:rPr lang="en-GB" sz="1200" i="0" u="none" strike="noStrike" baseline="0" dirty="0">
                <a:solidFill>
                  <a:schemeClr val="bg1">
                    <a:lumMod val="50000"/>
                  </a:schemeClr>
                </a:solidFill>
                <a:latin typeface="Born Free Sans"/>
              </a:rPr>
              <a:t>Our 30-year campaign to UK Ivory Trade wins through as the UK government’s Ivory Bill is announced.</a:t>
            </a:r>
            <a:endParaRPr lang="en-GB" sz="1200" dirty="0">
              <a:solidFill>
                <a:schemeClr val="bg1">
                  <a:lumMod val="50000"/>
                </a:schemeClr>
              </a:solidFill>
              <a:latin typeface="Born Free Sans"/>
            </a:endParaRPr>
          </a:p>
        </p:txBody>
      </p:sp>
      <p:sp>
        <p:nvSpPr>
          <p:cNvPr id="24" name="TextBox 23">
            <a:extLst>
              <a:ext uri="{FF2B5EF4-FFF2-40B4-BE49-F238E27FC236}">
                <a16:creationId xmlns:a16="http://schemas.microsoft.com/office/drawing/2014/main" id="{43C2D9EF-1657-4FA8-8F6C-7322D9F2B977}"/>
              </a:ext>
            </a:extLst>
          </p:cNvPr>
          <p:cNvSpPr txBox="1"/>
          <p:nvPr/>
        </p:nvSpPr>
        <p:spPr>
          <a:xfrm>
            <a:off x="5983106" y="5278604"/>
            <a:ext cx="2686770"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2020</a:t>
            </a:r>
          </a:p>
          <a:p>
            <a:pPr algn="ctr"/>
            <a:r>
              <a:rPr lang="en-GB" sz="1200" b="0" i="0" u="none" strike="noStrike" baseline="0" dirty="0">
                <a:solidFill>
                  <a:schemeClr val="bg1">
                    <a:lumMod val="50000"/>
                  </a:schemeClr>
                </a:solidFill>
                <a:latin typeface="Born Free Sans"/>
              </a:rPr>
              <a:t>We aim to have refurbished and expanded our big cat sanctuaries at </a:t>
            </a:r>
            <a:r>
              <a:rPr lang="en-GB" sz="1200" b="0" i="0" u="none" strike="noStrike" baseline="0" dirty="0" err="1">
                <a:solidFill>
                  <a:schemeClr val="bg1">
                    <a:lumMod val="50000"/>
                  </a:schemeClr>
                </a:solidFill>
                <a:latin typeface="Born Free Sans"/>
              </a:rPr>
              <a:t>Shamwari</a:t>
            </a:r>
            <a:r>
              <a:rPr lang="en-GB" sz="1200" b="0" i="0" u="none" strike="noStrike" baseline="0" dirty="0">
                <a:solidFill>
                  <a:schemeClr val="bg1">
                    <a:lumMod val="50000"/>
                  </a:schemeClr>
                </a:solidFill>
                <a:latin typeface="Born Free Sans"/>
              </a:rPr>
              <a:t> to help more big cats in need.</a:t>
            </a:r>
            <a:endParaRPr lang="en-GB" sz="1200" dirty="0">
              <a:solidFill>
                <a:schemeClr val="bg1">
                  <a:lumMod val="50000"/>
                </a:schemeClr>
              </a:solidFill>
              <a:latin typeface="Born Free Sans"/>
            </a:endParaRPr>
          </a:p>
        </p:txBody>
      </p:sp>
      <p:pic>
        <p:nvPicPr>
          <p:cNvPr id="1028" name="Picture 4" descr="Lion Svg Png Icon Free Download (#438500) - OnlineWebFonts.COM">
            <a:extLst>
              <a:ext uri="{FF2B5EF4-FFF2-40B4-BE49-F238E27FC236}">
                <a16:creationId xmlns:a16="http://schemas.microsoft.com/office/drawing/2014/main" id="{CD2D84D8-51A5-4C01-A876-80A197B9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578" y="1777724"/>
            <a:ext cx="1280414" cy="7028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drawing of a face&#10;&#10;Description automatically generated">
            <a:extLst>
              <a:ext uri="{FF2B5EF4-FFF2-40B4-BE49-F238E27FC236}">
                <a16:creationId xmlns:a16="http://schemas.microsoft.com/office/drawing/2014/main" id="{97545A37-9720-43D3-AFB7-B9DFEA019A2E}"/>
              </a:ext>
            </a:extLst>
          </p:cNvPr>
          <p:cNvPicPr>
            <a:picLocks noChangeAspect="1"/>
          </p:cNvPicPr>
          <p:nvPr/>
        </p:nvPicPr>
        <p:blipFill>
          <a:blip r:embed="rId4"/>
          <a:stretch>
            <a:fillRect/>
          </a:stretch>
        </p:blipFill>
        <p:spPr>
          <a:xfrm>
            <a:off x="823722" y="1831256"/>
            <a:ext cx="1756141" cy="700700"/>
          </a:xfrm>
          <a:prstGeom prst="rect">
            <a:avLst/>
          </a:prstGeom>
        </p:spPr>
      </p:pic>
      <p:pic>
        <p:nvPicPr>
          <p:cNvPr id="3" name="Picture 4" descr="Zoo - Free animals icons">
            <a:extLst>
              <a:ext uri="{FF2B5EF4-FFF2-40B4-BE49-F238E27FC236}">
                <a16:creationId xmlns:a16="http://schemas.microsoft.com/office/drawing/2014/main" id="{E8A38424-F4BD-4921-9EB6-BA66DBE54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587" y="1622841"/>
            <a:ext cx="863915" cy="863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rica Icons - Download Free Vector Icons | Noun Project">
            <a:extLst>
              <a:ext uri="{FF2B5EF4-FFF2-40B4-BE49-F238E27FC236}">
                <a16:creationId xmlns:a16="http://schemas.microsoft.com/office/drawing/2014/main" id="{37B0F5AC-90E2-49DD-AE01-1BAC8CE80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587" y="4124108"/>
            <a:ext cx="891807" cy="8918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lephant silhouette Icons PNG - Free PNG and Icons Downloads">
            <a:extLst>
              <a:ext uri="{FF2B5EF4-FFF2-40B4-BE49-F238E27FC236}">
                <a16:creationId xmlns:a16="http://schemas.microsoft.com/office/drawing/2014/main" id="{A212F0C4-F825-4550-BFAD-6B96CE92FD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856" y="4203113"/>
            <a:ext cx="1051981" cy="809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ttage home house hut icon - Locations Outline">
            <a:extLst>
              <a:ext uri="{FF2B5EF4-FFF2-40B4-BE49-F238E27FC236}">
                <a16:creationId xmlns:a16="http://schemas.microsoft.com/office/drawing/2014/main" id="{F54BBBAF-FCB7-4443-AE9F-78D026866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922" y="4203113"/>
            <a:ext cx="809532" cy="8095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86056B46-673F-4538-9267-D46E7876865F}"/>
              </a:ext>
            </a:extLst>
          </p:cNvPr>
          <p:cNvCxnSpPr>
            <a:cxnSpLocks/>
          </p:cNvCxnSpPr>
          <p:nvPr/>
        </p:nvCxnSpPr>
        <p:spPr>
          <a:xfrm flipH="1">
            <a:off x="1670756" y="5159022"/>
            <a:ext cx="5700888"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69FF1-88BD-4134-8E67-F04B4217ECB9}"/>
              </a:ext>
            </a:extLst>
          </p:cNvPr>
          <p:cNvCxnSpPr>
            <a:cxnSpLocks/>
          </p:cNvCxnSpPr>
          <p:nvPr/>
        </p:nvCxnSpPr>
        <p:spPr>
          <a:xfrm>
            <a:off x="1676399" y="5159022"/>
            <a:ext cx="0" cy="1524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BDB6D63-E0BD-4A6F-BF68-84632057C9AC}"/>
              </a:ext>
            </a:extLst>
          </p:cNvPr>
          <p:cNvCxnSpPr>
            <a:cxnSpLocks/>
          </p:cNvCxnSpPr>
          <p:nvPr/>
        </p:nvCxnSpPr>
        <p:spPr>
          <a:xfrm>
            <a:off x="4526847" y="5154426"/>
            <a:ext cx="0" cy="15135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E6A7853-882A-4548-B929-376166868FBD}"/>
              </a:ext>
            </a:extLst>
          </p:cNvPr>
          <p:cNvCxnSpPr>
            <a:cxnSpLocks/>
          </p:cNvCxnSpPr>
          <p:nvPr/>
        </p:nvCxnSpPr>
        <p:spPr>
          <a:xfrm>
            <a:off x="7366008" y="5160069"/>
            <a:ext cx="0" cy="15135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36E16CD-2DAA-44E5-8660-55B75E754761}"/>
              </a:ext>
            </a:extLst>
          </p:cNvPr>
          <p:cNvCxnSpPr>
            <a:cxnSpLocks/>
          </p:cNvCxnSpPr>
          <p:nvPr/>
        </p:nvCxnSpPr>
        <p:spPr>
          <a:xfrm flipH="1">
            <a:off x="1663694" y="2607735"/>
            <a:ext cx="5700888"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377609E-801C-4E56-B54A-9314F21C54B6}"/>
              </a:ext>
            </a:extLst>
          </p:cNvPr>
          <p:cNvCxnSpPr>
            <a:cxnSpLocks/>
          </p:cNvCxnSpPr>
          <p:nvPr/>
        </p:nvCxnSpPr>
        <p:spPr>
          <a:xfrm>
            <a:off x="4519785" y="2603139"/>
            <a:ext cx="0" cy="15135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0A26C60-044B-45F5-B4A8-0F1E64B2E41F}"/>
              </a:ext>
            </a:extLst>
          </p:cNvPr>
          <p:cNvCxnSpPr>
            <a:cxnSpLocks/>
          </p:cNvCxnSpPr>
          <p:nvPr/>
        </p:nvCxnSpPr>
        <p:spPr>
          <a:xfrm>
            <a:off x="7358946" y="2608782"/>
            <a:ext cx="0" cy="15135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630B976-A637-49C8-9821-789460AD0BF4}"/>
              </a:ext>
            </a:extLst>
          </p:cNvPr>
          <p:cNvCxnSpPr>
            <a:cxnSpLocks/>
          </p:cNvCxnSpPr>
          <p:nvPr/>
        </p:nvCxnSpPr>
        <p:spPr>
          <a:xfrm>
            <a:off x="1670753" y="2613376"/>
            <a:ext cx="0" cy="1524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black background&#10;&#10;Description automatically generated">
            <a:extLst>
              <a:ext uri="{FF2B5EF4-FFF2-40B4-BE49-F238E27FC236}">
                <a16:creationId xmlns:a16="http://schemas.microsoft.com/office/drawing/2014/main" id="{66C610EE-C074-453E-9A12-94B640E27932}"/>
              </a:ext>
            </a:extLst>
          </p:cNvPr>
          <p:cNvPicPr>
            <a:picLocks noChangeAspect="1"/>
          </p:cNvPicPr>
          <p:nvPr/>
        </p:nvPicPr>
        <p:blipFill rotWithShape="1">
          <a:blip r:embed="rId2"/>
          <a:srcRect t="3611" b="3611"/>
          <a:stretch/>
        </p:blipFill>
        <p:spPr>
          <a:xfrm>
            <a:off x="0" y="0"/>
            <a:ext cx="9144000" cy="6858000"/>
          </a:xfrm>
          <a:prstGeom prst="rect">
            <a:avLst/>
          </a:prstGeom>
        </p:spPr>
      </p:pic>
    </p:spTree>
    <p:extLst>
      <p:ext uri="{BB962C8B-B14F-4D97-AF65-F5344CB8AC3E}">
        <p14:creationId xmlns:p14="http://schemas.microsoft.com/office/powerpoint/2010/main" val="213260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ANGE BRUSH STROK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627831"/>
            <a:ext cx="4986669" cy="807370"/>
          </a:xfrm>
          <a:prstGeom prst="rect">
            <a:avLst/>
          </a:prstGeom>
        </p:spPr>
      </p:pic>
      <p:sp>
        <p:nvSpPr>
          <p:cNvPr id="4" name="TextBox 3"/>
          <p:cNvSpPr txBox="1"/>
          <p:nvPr/>
        </p:nvSpPr>
        <p:spPr>
          <a:xfrm>
            <a:off x="706095" y="654995"/>
            <a:ext cx="3375861" cy="707886"/>
          </a:xfrm>
          <a:prstGeom prst="rect">
            <a:avLst/>
          </a:prstGeom>
          <a:noFill/>
        </p:spPr>
        <p:txBody>
          <a:bodyPr wrap="none" rtlCol="0">
            <a:spAutoFit/>
          </a:bodyPr>
          <a:lstStyle/>
          <a:p>
            <a:r>
              <a:rPr lang="en-US" sz="4000" dirty="0">
                <a:solidFill>
                  <a:schemeClr val="bg1"/>
                </a:solidFill>
                <a:latin typeface="Born Free Sans"/>
              </a:rPr>
              <a:t>KEY SUCCESSES</a:t>
            </a:r>
          </a:p>
        </p:txBody>
      </p:sp>
      <p:pic>
        <p:nvPicPr>
          <p:cNvPr id="2" name="Picture 1" descr="A drawing of a face&#10;&#10;Description automatically generated">
            <a:extLst>
              <a:ext uri="{FF2B5EF4-FFF2-40B4-BE49-F238E27FC236}">
                <a16:creationId xmlns:a16="http://schemas.microsoft.com/office/drawing/2014/main" id="{A0F5D0E6-1F44-4C7C-9E6A-58A068928516}"/>
              </a:ext>
            </a:extLst>
          </p:cNvPr>
          <p:cNvPicPr>
            <a:picLocks noChangeAspect="1"/>
          </p:cNvPicPr>
          <p:nvPr/>
        </p:nvPicPr>
        <p:blipFill>
          <a:blip r:embed="rId3"/>
          <a:stretch>
            <a:fillRect/>
          </a:stretch>
        </p:blipFill>
        <p:spPr>
          <a:xfrm>
            <a:off x="6468478" y="5565423"/>
            <a:ext cx="2111078" cy="842320"/>
          </a:xfrm>
          <a:prstGeom prst="rect">
            <a:avLst/>
          </a:prstGeom>
        </p:spPr>
      </p:pic>
      <p:pic>
        <p:nvPicPr>
          <p:cNvPr id="8" name="Picture 7" descr="A close up of a newspaper&#10;&#10;Description automatically generated">
            <a:extLst>
              <a:ext uri="{FF2B5EF4-FFF2-40B4-BE49-F238E27FC236}">
                <a16:creationId xmlns:a16="http://schemas.microsoft.com/office/drawing/2014/main" id="{FCEA4AC0-5B23-4929-85B6-E30849F7F0C9}"/>
              </a:ext>
            </a:extLst>
          </p:cNvPr>
          <p:cNvPicPr>
            <a:picLocks noChangeAspect="1"/>
          </p:cNvPicPr>
          <p:nvPr/>
        </p:nvPicPr>
        <p:blipFill rotWithShape="1">
          <a:blip r:embed="rId4"/>
          <a:srcRect l="7315" r="5230" b="6073"/>
          <a:stretch/>
        </p:blipFill>
        <p:spPr>
          <a:xfrm>
            <a:off x="3386665" y="2147858"/>
            <a:ext cx="2455127" cy="2537033"/>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2F6AF73-A932-4564-87D1-86B030062FE3}"/>
              </a:ext>
            </a:extLst>
          </p:cNvPr>
          <p:cNvPicPr>
            <a:picLocks noChangeAspect="1"/>
          </p:cNvPicPr>
          <p:nvPr/>
        </p:nvPicPr>
        <p:blipFill rotWithShape="1">
          <a:blip r:embed="rId5"/>
          <a:srcRect l="7149" t="10770" b="6752"/>
          <a:stretch/>
        </p:blipFill>
        <p:spPr>
          <a:xfrm>
            <a:off x="5971819" y="2381956"/>
            <a:ext cx="2638875" cy="2201334"/>
          </a:xfrm>
          <a:prstGeom prst="rect">
            <a:avLst/>
          </a:prstGeom>
        </p:spPr>
      </p:pic>
      <p:pic>
        <p:nvPicPr>
          <p:cNvPr id="13" name="Picture 12" descr="A close up of a logo&#10;&#10;Description automatically generated">
            <a:extLst>
              <a:ext uri="{FF2B5EF4-FFF2-40B4-BE49-F238E27FC236}">
                <a16:creationId xmlns:a16="http://schemas.microsoft.com/office/drawing/2014/main" id="{DBEF9EF2-D8B9-4799-B4AC-2D2C89D99AAB}"/>
              </a:ext>
            </a:extLst>
          </p:cNvPr>
          <p:cNvPicPr>
            <a:picLocks noChangeAspect="1"/>
          </p:cNvPicPr>
          <p:nvPr/>
        </p:nvPicPr>
        <p:blipFill rotWithShape="1">
          <a:blip r:embed="rId6"/>
          <a:srcRect l="2872" t="8858" r="7633"/>
          <a:stretch/>
        </p:blipFill>
        <p:spPr>
          <a:xfrm>
            <a:off x="476860" y="2184607"/>
            <a:ext cx="2640745" cy="2488785"/>
          </a:xfrm>
          <a:prstGeom prst="rect">
            <a:avLst/>
          </a:prstGeom>
        </p:spPr>
      </p:pic>
      <p:cxnSp>
        <p:nvCxnSpPr>
          <p:cNvPr id="15" name="Straight Connector 14">
            <a:extLst>
              <a:ext uri="{FF2B5EF4-FFF2-40B4-BE49-F238E27FC236}">
                <a16:creationId xmlns:a16="http://schemas.microsoft.com/office/drawing/2014/main" id="{6996AC2E-3028-454F-82B8-2705CE6BEB97}"/>
              </a:ext>
            </a:extLst>
          </p:cNvPr>
          <p:cNvCxnSpPr/>
          <p:nvPr/>
        </p:nvCxnSpPr>
        <p:spPr>
          <a:xfrm>
            <a:off x="3294226" y="2136359"/>
            <a:ext cx="0" cy="2488788"/>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0892BCB-7BA7-4DC8-A433-5651F5759142}"/>
              </a:ext>
            </a:extLst>
          </p:cNvPr>
          <p:cNvCxnSpPr/>
          <p:nvPr/>
        </p:nvCxnSpPr>
        <p:spPr>
          <a:xfrm>
            <a:off x="5803664" y="2136359"/>
            <a:ext cx="0" cy="2488788"/>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7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ANGE BRUSH STROK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627831"/>
            <a:ext cx="7921263" cy="807370"/>
          </a:xfrm>
          <a:prstGeom prst="rect">
            <a:avLst/>
          </a:prstGeom>
        </p:spPr>
      </p:pic>
      <p:sp>
        <p:nvSpPr>
          <p:cNvPr id="4" name="TextBox 3"/>
          <p:cNvSpPr txBox="1"/>
          <p:nvPr/>
        </p:nvSpPr>
        <p:spPr>
          <a:xfrm>
            <a:off x="706095" y="654995"/>
            <a:ext cx="6022098" cy="707886"/>
          </a:xfrm>
          <a:prstGeom prst="rect">
            <a:avLst/>
          </a:prstGeom>
          <a:noFill/>
        </p:spPr>
        <p:txBody>
          <a:bodyPr wrap="none" rtlCol="0">
            <a:spAutoFit/>
          </a:bodyPr>
          <a:lstStyle/>
          <a:p>
            <a:r>
              <a:rPr lang="en-US" sz="4000" dirty="0">
                <a:solidFill>
                  <a:schemeClr val="bg1"/>
                </a:solidFill>
                <a:latin typeface="Born Free Sans"/>
              </a:rPr>
              <a:t>WHERE YOUR MONEY GOES</a:t>
            </a:r>
          </a:p>
        </p:txBody>
      </p:sp>
      <p:sp>
        <p:nvSpPr>
          <p:cNvPr id="7" name="TextBox 6">
            <a:extLst>
              <a:ext uri="{FF2B5EF4-FFF2-40B4-BE49-F238E27FC236}">
                <a16:creationId xmlns:a16="http://schemas.microsoft.com/office/drawing/2014/main" id="{0339BA20-5C7B-4C0E-9DF2-B99A61717AD1}"/>
              </a:ext>
            </a:extLst>
          </p:cNvPr>
          <p:cNvSpPr txBox="1"/>
          <p:nvPr/>
        </p:nvSpPr>
        <p:spPr>
          <a:xfrm>
            <a:off x="824087" y="2607735"/>
            <a:ext cx="2133600"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£500</a:t>
            </a:r>
          </a:p>
          <a:p>
            <a:pPr algn="ctr"/>
            <a:r>
              <a:rPr lang="en-GB" sz="1200" b="0" i="0" u="none" strike="noStrike" baseline="0" dirty="0">
                <a:solidFill>
                  <a:schemeClr val="bg1">
                    <a:lumMod val="50000"/>
                  </a:schemeClr>
                </a:solidFill>
                <a:latin typeface="Born Free Sans"/>
              </a:rPr>
              <a:t>Could enable us to investigate</a:t>
            </a:r>
          </a:p>
          <a:p>
            <a:pPr algn="ctr"/>
            <a:r>
              <a:rPr lang="en-GB" sz="1200" b="0" i="0" u="none" strike="noStrike" baseline="0" dirty="0">
                <a:solidFill>
                  <a:schemeClr val="bg1">
                    <a:lumMod val="50000"/>
                  </a:schemeClr>
                </a:solidFill>
                <a:latin typeface="Born Free Sans"/>
              </a:rPr>
              <a:t>a zoo in Europe as part of our</a:t>
            </a:r>
          </a:p>
          <a:p>
            <a:pPr algn="ctr"/>
            <a:r>
              <a:rPr lang="en-GB" sz="1200" b="0" i="0" u="none" strike="noStrike" baseline="0" dirty="0">
                <a:solidFill>
                  <a:schemeClr val="bg1">
                    <a:lumMod val="50000"/>
                  </a:schemeClr>
                </a:solidFill>
                <a:latin typeface="Born Free Sans"/>
              </a:rPr>
              <a:t>Raise the Red Flag programme</a:t>
            </a:r>
            <a:endParaRPr lang="en-GB" sz="1200" dirty="0">
              <a:solidFill>
                <a:schemeClr val="bg1">
                  <a:lumMod val="50000"/>
                </a:schemeClr>
              </a:solidFill>
              <a:latin typeface="Born Free Sans"/>
            </a:endParaRPr>
          </a:p>
        </p:txBody>
      </p:sp>
      <p:sp>
        <p:nvSpPr>
          <p:cNvPr id="9" name="TextBox 8">
            <a:extLst>
              <a:ext uri="{FF2B5EF4-FFF2-40B4-BE49-F238E27FC236}">
                <a16:creationId xmlns:a16="http://schemas.microsoft.com/office/drawing/2014/main" id="{BB289B29-AED3-4BB3-B383-80637E884A06}"/>
              </a:ext>
            </a:extLst>
          </p:cNvPr>
          <p:cNvSpPr txBox="1"/>
          <p:nvPr/>
        </p:nvSpPr>
        <p:spPr>
          <a:xfrm>
            <a:off x="3414882" y="2607735"/>
            <a:ext cx="2133600"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£800</a:t>
            </a:r>
          </a:p>
          <a:p>
            <a:pPr algn="ctr"/>
            <a:r>
              <a:rPr lang="en-GB" sz="1200" b="0" i="0" u="none" strike="noStrike" baseline="0" dirty="0">
                <a:solidFill>
                  <a:schemeClr val="bg1">
                    <a:lumMod val="50000"/>
                  </a:schemeClr>
                </a:solidFill>
                <a:latin typeface="Born Free Sans"/>
              </a:rPr>
              <a:t>Could pay for one month</a:t>
            </a:r>
          </a:p>
          <a:p>
            <a:pPr algn="ctr"/>
            <a:r>
              <a:rPr lang="en-GB" sz="1200" b="0" i="0" u="none" strike="noStrike" baseline="0" dirty="0">
                <a:solidFill>
                  <a:schemeClr val="bg1">
                    <a:lumMod val="50000"/>
                  </a:schemeClr>
                </a:solidFill>
                <a:latin typeface="Born Free Sans"/>
              </a:rPr>
              <a:t>of care for a rescued lion</a:t>
            </a:r>
          </a:p>
          <a:p>
            <a:pPr algn="ctr"/>
            <a:r>
              <a:rPr lang="en-GB" sz="1200" b="0" i="0" u="none" strike="noStrike" baseline="0" dirty="0">
                <a:solidFill>
                  <a:schemeClr val="bg1">
                    <a:lumMod val="50000"/>
                  </a:schemeClr>
                </a:solidFill>
                <a:latin typeface="Born Free Sans"/>
              </a:rPr>
              <a:t>at </a:t>
            </a:r>
            <a:r>
              <a:rPr lang="en-GB" sz="1200" b="0" i="0" u="none" strike="noStrike" baseline="0" dirty="0" err="1">
                <a:solidFill>
                  <a:schemeClr val="bg1">
                    <a:lumMod val="50000"/>
                  </a:schemeClr>
                </a:solidFill>
                <a:latin typeface="Born Free Sans"/>
              </a:rPr>
              <a:t>Ensessa</a:t>
            </a:r>
            <a:r>
              <a:rPr lang="en-GB" sz="1200" b="0" i="0" u="none" strike="noStrike" baseline="0" dirty="0">
                <a:solidFill>
                  <a:schemeClr val="bg1">
                    <a:lumMod val="50000"/>
                  </a:schemeClr>
                </a:solidFill>
                <a:latin typeface="Born Free Sans"/>
              </a:rPr>
              <a:t> </a:t>
            </a:r>
            <a:r>
              <a:rPr lang="en-GB" sz="1200" b="0" i="0" u="none" strike="noStrike" baseline="0" dirty="0" err="1">
                <a:solidFill>
                  <a:schemeClr val="bg1">
                    <a:lumMod val="50000"/>
                  </a:schemeClr>
                </a:solidFill>
                <a:latin typeface="Born Free Sans"/>
              </a:rPr>
              <a:t>Kotteh</a:t>
            </a:r>
            <a:endParaRPr lang="en-GB" sz="1200" dirty="0">
              <a:solidFill>
                <a:schemeClr val="bg1">
                  <a:lumMod val="50000"/>
                </a:schemeClr>
              </a:solidFill>
              <a:latin typeface="Born Free Sans"/>
            </a:endParaRPr>
          </a:p>
        </p:txBody>
      </p:sp>
      <p:sp>
        <p:nvSpPr>
          <p:cNvPr id="10" name="TextBox 9">
            <a:extLst>
              <a:ext uri="{FF2B5EF4-FFF2-40B4-BE49-F238E27FC236}">
                <a16:creationId xmlns:a16="http://schemas.microsoft.com/office/drawing/2014/main" id="{A29893BC-6349-4289-A923-9E87AAAE4687}"/>
              </a:ext>
            </a:extLst>
          </p:cNvPr>
          <p:cNvSpPr txBox="1"/>
          <p:nvPr/>
        </p:nvSpPr>
        <p:spPr>
          <a:xfrm>
            <a:off x="6016968" y="2607734"/>
            <a:ext cx="2133600" cy="1138773"/>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£1,000</a:t>
            </a:r>
          </a:p>
          <a:p>
            <a:pPr algn="ctr"/>
            <a:r>
              <a:rPr lang="en-GB" sz="1200" b="0" i="0" u="none" strike="noStrike" baseline="0" dirty="0">
                <a:solidFill>
                  <a:schemeClr val="bg1">
                    <a:lumMod val="50000"/>
                  </a:schemeClr>
                </a:solidFill>
                <a:latin typeface="Born Free Sans"/>
              </a:rPr>
              <a:t>Could build a travel crate to</a:t>
            </a:r>
          </a:p>
          <a:p>
            <a:pPr algn="ctr"/>
            <a:r>
              <a:rPr lang="en-GB" sz="1200" b="0" i="0" u="none" strike="noStrike" baseline="0" dirty="0">
                <a:solidFill>
                  <a:schemeClr val="bg1">
                    <a:lumMod val="50000"/>
                  </a:schemeClr>
                </a:solidFill>
                <a:latin typeface="Born Free Sans"/>
              </a:rPr>
              <a:t>transport one rescued young</a:t>
            </a:r>
          </a:p>
          <a:p>
            <a:pPr algn="ctr"/>
            <a:r>
              <a:rPr lang="en-GB" sz="1200" b="0" i="0" u="none" strike="noStrike" baseline="0" dirty="0">
                <a:solidFill>
                  <a:schemeClr val="bg1">
                    <a:lumMod val="50000"/>
                  </a:schemeClr>
                </a:solidFill>
                <a:latin typeface="Born Free Sans"/>
              </a:rPr>
              <a:t>lion OR two rescued servals</a:t>
            </a:r>
            <a:endParaRPr lang="en-GB" sz="1200" dirty="0">
              <a:solidFill>
                <a:schemeClr val="bg1">
                  <a:lumMod val="50000"/>
                </a:schemeClr>
              </a:solidFill>
              <a:latin typeface="Born Free Sans"/>
            </a:endParaRPr>
          </a:p>
        </p:txBody>
      </p:sp>
      <p:sp>
        <p:nvSpPr>
          <p:cNvPr id="20" name="TextBox 19">
            <a:extLst>
              <a:ext uri="{FF2B5EF4-FFF2-40B4-BE49-F238E27FC236}">
                <a16:creationId xmlns:a16="http://schemas.microsoft.com/office/drawing/2014/main" id="{D381CDF8-6423-4824-BE77-FE4DE8484708}"/>
              </a:ext>
            </a:extLst>
          </p:cNvPr>
          <p:cNvSpPr txBox="1"/>
          <p:nvPr/>
        </p:nvSpPr>
        <p:spPr>
          <a:xfrm>
            <a:off x="824087" y="4914010"/>
            <a:ext cx="2133600" cy="1323439"/>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£1,500</a:t>
            </a:r>
          </a:p>
          <a:p>
            <a:pPr algn="ctr"/>
            <a:r>
              <a:rPr lang="en-GB" sz="1200" b="0" i="0" u="none" strike="noStrike" baseline="0" dirty="0">
                <a:solidFill>
                  <a:schemeClr val="bg1">
                    <a:lumMod val="50000"/>
                  </a:schemeClr>
                </a:solidFill>
                <a:latin typeface="Born Free Sans"/>
              </a:rPr>
              <a:t>Could enable Born Free to publish scientific papers on the private keeping of dangerous wild animals</a:t>
            </a:r>
            <a:endParaRPr lang="en-GB" sz="1200" dirty="0">
              <a:solidFill>
                <a:schemeClr val="bg1">
                  <a:lumMod val="50000"/>
                </a:schemeClr>
              </a:solidFill>
              <a:latin typeface="Born Free Sans"/>
            </a:endParaRPr>
          </a:p>
        </p:txBody>
      </p:sp>
      <p:sp>
        <p:nvSpPr>
          <p:cNvPr id="22" name="TextBox 21">
            <a:extLst>
              <a:ext uri="{FF2B5EF4-FFF2-40B4-BE49-F238E27FC236}">
                <a16:creationId xmlns:a16="http://schemas.microsoft.com/office/drawing/2014/main" id="{FA096166-18EA-44E5-8A6D-22C0A0577693}"/>
              </a:ext>
            </a:extLst>
          </p:cNvPr>
          <p:cNvSpPr txBox="1"/>
          <p:nvPr/>
        </p:nvSpPr>
        <p:spPr>
          <a:xfrm>
            <a:off x="3414882" y="4821678"/>
            <a:ext cx="2133600" cy="1508105"/>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£2,000</a:t>
            </a:r>
          </a:p>
          <a:p>
            <a:pPr algn="ctr"/>
            <a:r>
              <a:rPr lang="en-GB" sz="1200" i="0" u="none" strike="noStrike" baseline="0" dirty="0">
                <a:solidFill>
                  <a:schemeClr val="bg1">
                    <a:lumMod val="50000"/>
                  </a:schemeClr>
                </a:solidFill>
                <a:latin typeface="Born Free Sans"/>
              </a:rPr>
              <a:t>Could pay for veterinary care</a:t>
            </a:r>
          </a:p>
          <a:p>
            <a:pPr algn="ctr"/>
            <a:r>
              <a:rPr lang="en-GB" sz="1200" i="0" u="none" strike="noStrike" baseline="0" dirty="0">
                <a:solidFill>
                  <a:schemeClr val="bg1">
                    <a:lumMod val="50000"/>
                  </a:schemeClr>
                </a:solidFill>
                <a:latin typeface="Born Free Sans"/>
              </a:rPr>
              <a:t>during the transport of a lion</a:t>
            </a:r>
          </a:p>
          <a:p>
            <a:pPr algn="ctr"/>
            <a:r>
              <a:rPr lang="en-GB" sz="1200" i="0" u="none" strike="noStrike" baseline="0" dirty="0">
                <a:solidFill>
                  <a:schemeClr val="bg1">
                    <a:lumMod val="50000"/>
                  </a:schemeClr>
                </a:solidFill>
                <a:latin typeface="Born Free Sans"/>
              </a:rPr>
              <a:t>from a wildlife rescue centre in</a:t>
            </a:r>
          </a:p>
          <a:p>
            <a:pPr algn="ctr"/>
            <a:r>
              <a:rPr lang="en-GB" sz="1200" i="0" u="none" strike="noStrike" baseline="0" dirty="0">
                <a:solidFill>
                  <a:schemeClr val="bg1">
                    <a:lumMod val="50000"/>
                  </a:schemeClr>
                </a:solidFill>
                <a:latin typeface="Born Free Sans"/>
              </a:rPr>
              <a:t>Europe to our big cat sanctuary</a:t>
            </a:r>
          </a:p>
          <a:p>
            <a:pPr algn="ctr"/>
            <a:r>
              <a:rPr lang="en-GB" sz="1200" i="0" u="none" strike="noStrike" baseline="0" dirty="0">
                <a:solidFill>
                  <a:schemeClr val="bg1">
                    <a:lumMod val="50000"/>
                  </a:schemeClr>
                </a:solidFill>
                <a:latin typeface="Born Free Sans"/>
              </a:rPr>
              <a:t>in South Africa</a:t>
            </a:r>
            <a:endParaRPr lang="en-GB" sz="1200" dirty="0">
              <a:solidFill>
                <a:schemeClr val="bg1">
                  <a:lumMod val="50000"/>
                </a:schemeClr>
              </a:solidFill>
              <a:latin typeface="Born Free Sans"/>
            </a:endParaRPr>
          </a:p>
        </p:txBody>
      </p:sp>
      <p:sp>
        <p:nvSpPr>
          <p:cNvPr id="24" name="TextBox 23">
            <a:extLst>
              <a:ext uri="{FF2B5EF4-FFF2-40B4-BE49-F238E27FC236}">
                <a16:creationId xmlns:a16="http://schemas.microsoft.com/office/drawing/2014/main" id="{43C2D9EF-1657-4FA8-8F6C-7322D9F2B977}"/>
              </a:ext>
            </a:extLst>
          </p:cNvPr>
          <p:cNvSpPr txBox="1"/>
          <p:nvPr/>
        </p:nvSpPr>
        <p:spPr>
          <a:xfrm>
            <a:off x="5802474" y="4726588"/>
            <a:ext cx="2562589" cy="1692771"/>
          </a:xfrm>
          <a:prstGeom prst="rect">
            <a:avLst/>
          </a:prstGeom>
          <a:noFill/>
          <a:ln>
            <a:noFill/>
          </a:ln>
        </p:spPr>
        <p:txBody>
          <a:bodyPr wrap="square" rtlCol="0">
            <a:spAutoFit/>
          </a:bodyPr>
          <a:lstStyle/>
          <a:p>
            <a:pPr algn="ctr"/>
            <a:r>
              <a:rPr lang="en-GB" sz="3200" b="1" dirty="0">
                <a:solidFill>
                  <a:schemeClr val="bg1">
                    <a:lumMod val="50000"/>
                  </a:schemeClr>
                </a:solidFill>
                <a:latin typeface="Born Free Sans"/>
              </a:rPr>
              <a:t>£5,000</a:t>
            </a:r>
          </a:p>
          <a:p>
            <a:pPr algn="ctr"/>
            <a:r>
              <a:rPr lang="en-GB" sz="1200" b="0" i="0" u="none" strike="noStrike" baseline="0" dirty="0">
                <a:solidFill>
                  <a:schemeClr val="bg1">
                    <a:lumMod val="50000"/>
                  </a:schemeClr>
                </a:solidFill>
                <a:latin typeface="Born Free Sans"/>
              </a:rPr>
              <a:t>Could buy enough materials</a:t>
            </a:r>
          </a:p>
          <a:p>
            <a:pPr algn="ctr"/>
            <a:r>
              <a:rPr lang="en-GB" sz="1200" b="0" i="0" u="none" strike="noStrike" baseline="0" dirty="0">
                <a:solidFill>
                  <a:schemeClr val="bg1">
                    <a:lumMod val="50000"/>
                  </a:schemeClr>
                </a:solidFill>
                <a:latin typeface="Born Free Sans"/>
              </a:rPr>
              <a:t>and supplementary food to</a:t>
            </a:r>
          </a:p>
          <a:p>
            <a:pPr algn="ctr"/>
            <a:r>
              <a:rPr lang="en-GB" sz="1200" b="0" i="0" u="none" strike="noStrike" baseline="0" dirty="0">
                <a:solidFill>
                  <a:schemeClr val="bg1">
                    <a:lumMod val="50000"/>
                  </a:schemeClr>
                </a:solidFill>
                <a:latin typeface="Born Free Sans"/>
              </a:rPr>
              <a:t>provide all 55 of our rescued</a:t>
            </a:r>
          </a:p>
          <a:p>
            <a:pPr algn="ctr"/>
            <a:r>
              <a:rPr lang="en-GB" sz="1200" b="0" i="0" u="none" strike="noStrike" baseline="0" dirty="0">
                <a:solidFill>
                  <a:schemeClr val="bg1">
                    <a:lumMod val="50000"/>
                  </a:schemeClr>
                </a:solidFill>
                <a:latin typeface="Born Free Sans"/>
              </a:rPr>
              <a:t>primates at </a:t>
            </a:r>
            <a:r>
              <a:rPr lang="en-GB" sz="1200" b="0" i="0" u="none" strike="noStrike" baseline="0" dirty="0" err="1">
                <a:solidFill>
                  <a:schemeClr val="bg1">
                    <a:lumMod val="50000"/>
                  </a:schemeClr>
                </a:solidFill>
                <a:latin typeface="Born Free Sans"/>
              </a:rPr>
              <a:t>Ensessa</a:t>
            </a:r>
            <a:r>
              <a:rPr lang="en-GB" sz="1200" b="0" i="0" u="none" strike="noStrike" baseline="0" dirty="0">
                <a:solidFill>
                  <a:schemeClr val="bg1">
                    <a:lumMod val="50000"/>
                  </a:schemeClr>
                </a:solidFill>
                <a:latin typeface="Born Free Sans"/>
              </a:rPr>
              <a:t> </a:t>
            </a:r>
            <a:r>
              <a:rPr lang="en-GB" sz="1200" b="0" i="0" u="none" strike="noStrike" baseline="0" dirty="0" err="1">
                <a:solidFill>
                  <a:schemeClr val="bg1">
                    <a:lumMod val="50000"/>
                  </a:schemeClr>
                </a:solidFill>
                <a:latin typeface="Born Free Sans"/>
              </a:rPr>
              <a:t>Kotteh</a:t>
            </a:r>
            <a:r>
              <a:rPr lang="en-GB" sz="1200" b="0" i="0" u="none" strike="noStrike" baseline="0" dirty="0">
                <a:solidFill>
                  <a:schemeClr val="bg1">
                    <a:lumMod val="50000"/>
                  </a:schemeClr>
                </a:solidFill>
                <a:latin typeface="Born Free Sans"/>
              </a:rPr>
              <a:t> with environmental enrichment for six months</a:t>
            </a:r>
            <a:endParaRPr lang="en-GB" sz="1200" dirty="0">
              <a:solidFill>
                <a:schemeClr val="bg1">
                  <a:lumMod val="50000"/>
                </a:schemeClr>
              </a:solidFill>
              <a:latin typeface="Born Free Sans"/>
            </a:endParaRPr>
          </a:p>
        </p:txBody>
      </p:sp>
      <p:pic>
        <p:nvPicPr>
          <p:cNvPr id="1028" name="Picture 4" descr="Lion Svg Png Icon Free Download (#438500) - OnlineWebFonts.COM">
            <a:extLst>
              <a:ext uri="{FF2B5EF4-FFF2-40B4-BE49-F238E27FC236}">
                <a16:creationId xmlns:a16="http://schemas.microsoft.com/office/drawing/2014/main" id="{CD2D84D8-51A5-4C01-A876-80A197B9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64" y="1899279"/>
            <a:ext cx="1181442" cy="648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rth Icons - Download Free Vector Icons | Noun Project">
            <a:extLst>
              <a:ext uri="{FF2B5EF4-FFF2-40B4-BE49-F238E27FC236}">
                <a16:creationId xmlns:a16="http://schemas.microsoft.com/office/drawing/2014/main" id="{538B58FB-658A-4602-8759-6932809EA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897" y="1742544"/>
            <a:ext cx="805297" cy="805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irplane shape free vector icons designed by GraphBerry | Airplane icon,  Airplane silhouette, Airplane vector">
            <a:extLst>
              <a:ext uri="{FF2B5EF4-FFF2-40B4-BE49-F238E27FC236}">
                <a16:creationId xmlns:a16="http://schemas.microsoft.com/office/drawing/2014/main" id="{7FD9E168-A68E-4D86-AB7C-A4AC911CC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919" y="1837015"/>
            <a:ext cx="705697" cy="7056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ticle, content, contract, form, paper icon">
            <a:extLst>
              <a:ext uri="{FF2B5EF4-FFF2-40B4-BE49-F238E27FC236}">
                <a16:creationId xmlns:a16="http://schemas.microsoft.com/office/drawing/2014/main" id="{6F183D8F-A91C-415A-B4B2-50CC88559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107" y="4022188"/>
            <a:ext cx="824087" cy="8240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oute Icons - Download Free Vector Icons | Noun Project">
            <a:extLst>
              <a:ext uri="{FF2B5EF4-FFF2-40B4-BE49-F238E27FC236}">
                <a16:creationId xmlns:a16="http://schemas.microsoft.com/office/drawing/2014/main" id="{CB279969-8D06-49CC-BD03-6949304C58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956" y="4022188"/>
            <a:ext cx="824087" cy="82408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Monkey | Free Icon">
            <a:extLst>
              <a:ext uri="{FF2B5EF4-FFF2-40B4-BE49-F238E27FC236}">
                <a16:creationId xmlns:a16="http://schemas.microsoft.com/office/drawing/2014/main" id="{352656C8-F838-4686-B274-401D6586D7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122" y="3886720"/>
            <a:ext cx="1027290" cy="102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F PRESENTATION SLIDE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656"/>
            <a:ext cx="9144000" cy="6981311"/>
          </a:xfrm>
          <a:prstGeom prst="rect">
            <a:avLst/>
          </a:prstGeom>
        </p:spPr>
      </p:pic>
    </p:spTree>
    <p:extLst>
      <p:ext uri="{BB962C8B-B14F-4D97-AF65-F5344CB8AC3E}">
        <p14:creationId xmlns:p14="http://schemas.microsoft.com/office/powerpoint/2010/main" val="3859745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1333</TotalTime>
  <Words>349</Words>
  <Application>Microsoft Office PowerPoint</Application>
  <PresentationFormat>On-screen Show (4:3)</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Born Free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Born Free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stanford</dc:creator>
  <cp:lastModifiedBy>Lizzie Moyse</cp:lastModifiedBy>
  <cp:revision>56</cp:revision>
  <dcterms:created xsi:type="dcterms:W3CDTF">2017-02-27T10:11:09Z</dcterms:created>
  <dcterms:modified xsi:type="dcterms:W3CDTF">2020-09-24T10:08:22Z</dcterms:modified>
</cp:coreProperties>
</file>