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2" r:id="rId2"/>
    <p:sldId id="267" r:id="rId3"/>
    <p:sldId id="257" r:id="rId4"/>
    <p:sldId id="275" r:id="rId5"/>
    <p:sldId id="276" r:id="rId6"/>
    <p:sldId id="277" r:id="rId7"/>
    <p:sldId id="278" r:id="rId8"/>
    <p:sldId id="279" r:id="rId9"/>
    <p:sldId id="282" r:id="rId10"/>
    <p:sldId id="280" r:id="rId11"/>
    <p:sldId id="281" r:id="rId12"/>
    <p:sldId id="283" r:id="rId13"/>
    <p:sldId id="291" r:id="rId14"/>
    <p:sldId id="284" r:id="rId15"/>
    <p:sldId id="285" r:id="rId16"/>
    <p:sldId id="286" r:id="rId17"/>
    <p:sldId id="294" r:id="rId18"/>
    <p:sldId id="289" r:id="rId19"/>
    <p:sldId id="295" r:id="rId20"/>
    <p:sldId id="29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A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762" autoAdjust="0"/>
  </p:normalViewPr>
  <p:slideViewPr>
    <p:cSldViewPr snapToGrid="0">
      <p:cViewPr varScale="1">
        <p:scale>
          <a:sx n="60" d="100"/>
          <a:sy n="6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65BD2-CBBD-4292-8FB2-75DC6D421674}" type="datetimeFigureOut">
              <a:rPr lang="en-GB" smtClean="0"/>
              <a:t>13/11/2018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23CCF-6EDD-4E3A-91AE-198068BE6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149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94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056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The ICUN (International</a:t>
            </a:r>
            <a:r>
              <a:rPr lang="en-GB" baseline="0" dirty="0" smtClean="0"/>
              <a:t> Union for Conservation of Nature) is 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global authority on the status of the natural world and the measures needed to safeguard it.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ICUN status lists species from Least Concern to Extinct.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http://www.iucnredlist.org/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327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08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13/11/2018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53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13/11/2018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800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13/11/2018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01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13/11/2018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6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13/11/2018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564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13/11/2018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555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13/11/2018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412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13/11/2018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522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13/11/2018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47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13/11/2018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152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13/11/2018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64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8AD32-B42C-4C6C-A701-27A84EF289EB}" type="datetimeFigureOut">
              <a:rPr lang="en-GB" smtClean="0"/>
              <a:t>13/11/2018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48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503811"/>
            <a:ext cx="4123116" cy="810064"/>
            <a:chOff x="0" y="1771684"/>
            <a:chExt cx="4123116" cy="810064"/>
          </a:xfrm>
        </p:grpSpPr>
        <p:pic>
          <p:nvPicPr>
            <p:cNvPr id="5" name="Picture 4" descr="BLACK BRUSH STROK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" y="1771684"/>
              <a:ext cx="4123113" cy="8100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1884328"/>
              <a:ext cx="19159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Born Free Sans"/>
                </a:rPr>
                <a:t>Circuses</a:t>
              </a:r>
              <a:endParaRPr lang="en-US" sz="3200" b="1" dirty="0">
                <a:solidFill>
                  <a:schemeClr val="bg1"/>
                </a:solidFill>
                <a:latin typeface="Born Free San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1" y="1426519"/>
            <a:ext cx="7775723" cy="810064"/>
            <a:chOff x="0" y="682691"/>
            <a:chExt cx="6605513" cy="810064"/>
          </a:xfrm>
        </p:grpSpPr>
        <p:pic>
          <p:nvPicPr>
            <p:cNvPr id="7" name="Picture 6" descr="BLACK BRUSH STROK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82691"/>
              <a:ext cx="6605513" cy="81006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0" y="741695"/>
              <a:ext cx="49230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Born Free Sans"/>
                </a:rPr>
                <a:t>Lesson 1. Wild animals in the circus</a:t>
              </a:r>
              <a:endParaRPr lang="en-US" sz="3200" b="1" dirty="0">
                <a:solidFill>
                  <a:schemeClr val="bg1"/>
                </a:solidFill>
                <a:latin typeface="Born Free San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04930" y="5482032"/>
            <a:ext cx="7836372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tabLst>
                <a:tab pos="107950" algn="l"/>
              </a:tabLst>
            </a:pPr>
            <a:r>
              <a:rPr lang="en-GB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Learning objectives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07950" algn="l"/>
              </a:tabLst>
            </a:pPr>
            <a:r>
              <a:rPr lang="en-GB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describe how different organisms are adapted to </a:t>
            </a:r>
            <a:r>
              <a:rPr lang="en-GB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their environment.</a:t>
            </a:r>
            <a:endParaRPr lang="en-GB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07950" algn="l"/>
              </a:tabLst>
            </a:pPr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explain why organisms succeed best in their own natural </a:t>
            </a:r>
            <a:r>
              <a:rPr lang="en-GB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environments.</a:t>
            </a:r>
            <a:endParaRPr lang="en-GB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39687" y="0"/>
            <a:ext cx="1704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© J McArthur, </a:t>
            </a:r>
            <a:r>
              <a:rPr lang="en-GB" sz="1600" dirty="0" smtClean="0">
                <a:solidFill>
                  <a:schemeClr val="bg1"/>
                </a:solidFill>
              </a:rPr>
              <a:t>BFF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165" y="6101815"/>
            <a:ext cx="1906273" cy="6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0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76" y="0"/>
            <a:ext cx="7484532" cy="80737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878978"/>
              </p:ext>
            </p:extLst>
          </p:nvPr>
        </p:nvGraphicFramePr>
        <p:xfrm>
          <a:off x="0" y="6368796"/>
          <a:ext cx="9144000" cy="4892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63168">
                  <a:extLst>
                    <a:ext uri="{9D8B030D-6E8A-4147-A177-3AD203B41FA5}">
                      <a16:colId xmlns:a16="http://schemas.microsoft.com/office/drawing/2014/main" val="3630867023"/>
                    </a:ext>
                  </a:extLst>
                </a:gridCol>
                <a:gridCol w="902571">
                  <a:extLst>
                    <a:ext uri="{9D8B030D-6E8A-4147-A177-3AD203B41FA5}">
                      <a16:colId xmlns:a16="http://schemas.microsoft.com/office/drawing/2014/main" val="4274845918"/>
                    </a:ext>
                  </a:extLst>
                </a:gridCol>
                <a:gridCol w="3453063">
                  <a:extLst>
                    <a:ext uri="{9D8B030D-6E8A-4147-A177-3AD203B41FA5}">
                      <a16:colId xmlns:a16="http://schemas.microsoft.com/office/drawing/2014/main" val="3384919498"/>
                    </a:ext>
                  </a:extLst>
                </a:gridCol>
                <a:gridCol w="3825198">
                  <a:extLst>
                    <a:ext uri="{9D8B030D-6E8A-4147-A177-3AD203B41FA5}">
                      <a16:colId xmlns:a16="http://schemas.microsoft.com/office/drawing/2014/main" val="34532654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IUCN Status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Population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Diet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Habitat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79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Least</a:t>
                      </a:r>
                      <a:r>
                        <a:rPr lang="en-GB" sz="1000" baseline="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 concern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Unknown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Omnivore - L</a:t>
                      </a:r>
                      <a:r>
                        <a:rPr lang="en-US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eaves and pine needles, roots and the occasional insect or other small animals.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They enjoy open areas that are dry. However, they can</a:t>
                      </a:r>
                      <a:r>
                        <a:rPr lang="en-US" sz="10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 also </a:t>
                      </a:r>
                      <a:r>
                        <a:rPr lang="en-US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live in mountains</a:t>
                      </a:r>
                      <a:r>
                        <a:rPr lang="en-US" sz="10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 and </a:t>
                      </a:r>
                      <a:r>
                        <a:rPr lang="en-US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woodlands.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2215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49742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Macaque 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  <p:pic>
        <p:nvPicPr>
          <p:cNvPr id="3074" name="Picture 2" descr="Macaque, Monkey, Primate, Ape, Wildlife, Cute, Wi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268" y="1654092"/>
            <a:ext cx="2299711" cy="367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39396" y="5333630"/>
            <a:ext cx="28394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>
                    <a:lumMod val="65000"/>
                  </a:schemeClr>
                </a:solidFill>
              </a:rPr>
              <a:t>Image sourced from Pixaby.com (</a:t>
            </a:r>
            <a:r>
              <a:rPr lang="en-GB" sz="900" dirty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en-GB" sz="900" dirty="0" smtClean="0">
                <a:solidFill>
                  <a:schemeClr val="bg1">
                    <a:lumMod val="65000"/>
                  </a:schemeClr>
                </a:solidFill>
              </a:rPr>
              <a:t>reative commons)</a:t>
            </a:r>
            <a:endParaRPr lang="en-GB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484532" cy="807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3548" y="49742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Brown bear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971677"/>
              </p:ext>
            </p:extLst>
          </p:nvPr>
        </p:nvGraphicFramePr>
        <p:xfrm>
          <a:off x="0" y="6382684"/>
          <a:ext cx="9143999" cy="4892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51570">
                  <a:extLst>
                    <a:ext uri="{9D8B030D-6E8A-4147-A177-3AD203B41FA5}">
                      <a16:colId xmlns:a16="http://schemas.microsoft.com/office/drawing/2014/main" val="3630867023"/>
                    </a:ext>
                  </a:extLst>
                </a:gridCol>
                <a:gridCol w="1018910">
                  <a:extLst>
                    <a:ext uri="{9D8B030D-6E8A-4147-A177-3AD203B41FA5}">
                      <a16:colId xmlns:a16="http://schemas.microsoft.com/office/drawing/2014/main" val="4274845918"/>
                    </a:ext>
                  </a:extLst>
                </a:gridCol>
                <a:gridCol w="3415920">
                  <a:extLst>
                    <a:ext uri="{9D8B030D-6E8A-4147-A177-3AD203B41FA5}">
                      <a16:colId xmlns:a16="http://schemas.microsoft.com/office/drawing/2014/main" val="3384919498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3453265409"/>
                    </a:ext>
                  </a:extLst>
                </a:gridCol>
              </a:tblGrid>
              <a:tr h="124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IUCN Status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Population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Diet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Habitat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79695"/>
                  </a:ext>
                </a:extLst>
              </a:tr>
              <a:tr h="209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Least concern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Over</a:t>
                      </a:r>
                      <a:r>
                        <a:rPr lang="en-GB" sz="1000" baseline="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 200,000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Omnivore</a:t>
                      </a:r>
                      <a:r>
                        <a:rPr lang="en-GB" sz="1000" baseline="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 - </a:t>
                      </a:r>
                      <a:r>
                        <a:rPr lang="en-GB" sz="100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 Berries</a:t>
                      </a:r>
                      <a:r>
                        <a:rPr lang="en-GB" sz="1000" baseline="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, fruit, nuts, insects, small mammals, reptiles, fish and honey.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Brown</a:t>
                      </a:r>
                      <a:r>
                        <a:rPr lang="en-GB" sz="1000" baseline="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 bears live in lots of different habitats, including mountain forests, ice fields and on the edge of deserts.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2215004"/>
                  </a:ext>
                </a:extLst>
              </a:tr>
            </a:tbl>
          </a:graphicData>
        </a:graphic>
      </p:graphicFrame>
      <p:pic>
        <p:nvPicPr>
          <p:cNvPr id="2052" name="Picture 4" descr="https://give.bornfree.org.uk/cache/images/5e/32/kyriakos-1220-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097" y="1840125"/>
            <a:ext cx="3509804" cy="350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58392" y="5349929"/>
            <a:ext cx="6677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 smtClean="0"/>
              <a:t>© BFF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49242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2147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GB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Option 1</a:t>
            </a:r>
          </a:p>
          <a:p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Each group has been given a set of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animal adaptation cards, cut up and jumbled up in an envelope. 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ry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and work out which adaptations belong to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each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animal by grouping the cards together.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Once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you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have the correct answers,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take your favourite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adaptations from each animal to create a new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species!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Challenge: Can you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identify the </a:t>
            </a:r>
            <a:r>
              <a:rPr lang="en-GB" u="sng" dirty="0">
                <a:latin typeface="Helvetica" panose="020B0604020202020204" pitchFamily="34" charset="0"/>
                <a:cs typeface="Helvetica" panose="020B0604020202020204" pitchFamily="34" charset="0"/>
              </a:rPr>
              <a:t>physical, social and behavioural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 adaptations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pic>
        <p:nvPicPr>
          <p:cNvPr id="6" name="Picture 5" descr="Born Free-Black-LA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68" y="6087675"/>
            <a:ext cx="1845733" cy="6371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Animal adaptations 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56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99157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GB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Option 2</a:t>
            </a:r>
          </a:p>
          <a:p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You have been given an animal adaptation on a piece of coloured card.</a:t>
            </a:r>
          </a:p>
          <a:p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Find the other members of your group with the same colour cards as you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and then sit together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ecide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which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wild animal you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have been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given.</a:t>
            </a:r>
          </a:p>
          <a:p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Using your cards, create an information poster that can be used to teach the rest of the class about your animal.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You can create one poster as a group or split into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smaller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groups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Challenge: Can you </a:t>
            </a:r>
            <a:r>
              <a:rPr lang="en-GB" smtClean="0">
                <a:latin typeface="Helvetica" panose="020B0604020202020204" pitchFamily="34" charset="0"/>
                <a:cs typeface="Helvetica" panose="020B0604020202020204" pitchFamily="34" charset="0"/>
              </a:rPr>
              <a:t>identify the </a:t>
            </a:r>
            <a:r>
              <a:rPr lang="en-GB" u="sng" smtClean="0">
                <a:latin typeface="Helvetica" panose="020B0604020202020204" pitchFamily="34" charset="0"/>
                <a:cs typeface="Helvetica" panose="020B0604020202020204" pitchFamily="34" charset="0"/>
              </a:rPr>
              <a:t>physical</a:t>
            </a:r>
            <a:r>
              <a:rPr lang="en-GB" u="sng" dirty="0">
                <a:latin typeface="Helvetica" panose="020B0604020202020204" pitchFamily="34" charset="0"/>
                <a:cs typeface="Helvetica" panose="020B0604020202020204" pitchFamily="34" charset="0"/>
              </a:rPr>
              <a:t>, social and behavioural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adaptations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pic>
        <p:nvPicPr>
          <p:cNvPr id="6" name="Picture 5" descr="Born Free-Black-LA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68" y="6087675"/>
            <a:ext cx="1845733" cy="6371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Animal adaptations 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29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554" y="13573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African Elephant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ORANGE BRUSH STROK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Asian elephant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963198"/>
              </p:ext>
            </p:extLst>
          </p:nvPr>
        </p:nvGraphicFramePr>
        <p:xfrm>
          <a:off x="4558446" y="2400934"/>
          <a:ext cx="4324350" cy="27159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62175">
                  <a:extLst>
                    <a:ext uri="{9D8B030D-6E8A-4147-A177-3AD203B41FA5}">
                      <a16:colId xmlns:a16="http://schemas.microsoft.com/office/drawing/2014/main" val="2874544901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3201066663"/>
                    </a:ext>
                  </a:extLst>
                </a:gridCol>
              </a:tblGrid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I have a trunk to pick up food, drink water, breathe, and greet my friends. It has </a:t>
                      </a:r>
                      <a:r>
                        <a:rPr lang="en-GB" sz="1400" smtClean="0">
                          <a:solidFill>
                            <a:schemeClr val="tx1"/>
                          </a:solidFill>
                          <a:effectLst/>
                        </a:rPr>
                        <a:t>over </a:t>
                      </a:r>
                      <a:r>
                        <a:rPr lang="en-GB" sz="1400" smtClean="0">
                          <a:solidFill>
                            <a:schemeClr val="tx1"/>
                          </a:solidFill>
                          <a:effectLst/>
                        </a:rPr>
                        <a:t>100,000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muscles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in it!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I assist with plant dispersal by depositing undigested plant seeds in my poo!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1911520"/>
                  </a:ext>
                </a:extLst>
              </a:tr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My large ears help me keep cool and communicate a range of emotions.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I can uproot trees and dig for water in the dry season.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0526023"/>
                  </a:ext>
                </a:extLst>
              </a:tr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I have two tusks which are used to peel bark off trees, ‘mine’ for minerals and defend against predators.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My skin is up to 3cm thick and my wrinkles help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to retain moisture.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1119322"/>
                  </a:ext>
                </a:extLst>
              </a:tr>
            </a:tbl>
          </a:graphicData>
        </a:graphic>
      </p:graphicFrame>
      <p:pic>
        <p:nvPicPr>
          <p:cNvPr id="1026" name="Picture 2" descr="ASIAN ELEPHA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1820131"/>
            <a:ext cx="3864229" cy="386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40316" y="5684361"/>
            <a:ext cx="6677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 smtClean="0"/>
              <a:t>© BFF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424505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Tiger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211761"/>
              </p:ext>
            </p:extLst>
          </p:nvPr>
        </p:nvGraphicFramePr>
        <p:xfrm>
          <a:off x="4494657" y="2178620"/>
          <a:ext cx="4324350" cy="362223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62175">
                  <a:extLst>
                    <a:ext uri="{9D8B030D-6E8A-4147-A177-3AD203B41FA5}">
                      <a16:colId xmlns:a16="http://schemas.microsoft.com/office/drawing/2014/main" val="4240594396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3787468051"/>
                    </a:ext>
                  </a:extLst>
                </a:gridCol>
              </a:tblGrid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My distinctive markings blend in to the colours and shadows of my habitat. I have </a:t>
                      </a:r>
                      <a:r>
                        <a:rPr lang="en-GB" sz="1400" dirty="0" smtClean="0">
                          <a:effectLst/>
                        </a:rPr>
                        <a:t>a reddish-orange </a:t>
                      </a:r>
                      <a:r>
                        <a:rPr lang="en-GB" sz="1400" dirty="0">
                          <a:effectLst/>
                        </a:rPr>
                        <a:t>coat with a white belly and black stripes.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 use scent to communicate. I spray urine and rub scent on trees and bushes to inform other cats of my whereabouts!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2063522"/>
                  </a:ext>
                </a:extLst>
              </a:tr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 am able to expand my throat. This allows me to swallow food in large pieces or even </a:t>
                      </a:r>
                      <a:r>
                        <a:rPr lang="en-GB" sz="1400" dirty="0" smtClean="0">
                          <a:effectLst/>
                        </a:rPr>
                        <a:t>whole.</a:t>
                      </a:r>
                      <a:endParaRPr lang="en-GB" sz="1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 have an incredible sense of </a:t>
                      </a:r>
                      <a:r>
                        <a:rPr lang="en-GB" sz="1400" dirty="0" smtClean="0">
                          <a:effectLst/>
                        </a:rPr>
                        <a:t>hearing</a:t>
                      </a:r>
                      <a:r>
                        <a:rPr lang="en-GB" sz="1400" baseline="0" dirty="0" smtClean="0">
                          <a:effectLst/>
                        </a:rPr>
                        <a:t> and my roar can be heard as far as three kilometres away!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4342572"/>
                  </a:ext>
                </a:extLst>
              </a:tr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 normally hunt alone but I am awesome at it! I have retractable claws, powerful jaws, sharp teeth and acute senses.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 have soft pads on my feet that </a:t>
                      </a:r>
                      <a:r>
                        <a:rPr lang="en-GB" sz="1400" dirty="0" smtClean="0">
                          <a:effectLst/>
                        </a:rPr>
                        <a:t>allow </a:t>
                      </a:r>
                      <a:r>
                        <a:rPr lang="en-GB" sz="1400" dirty="0">
                          <a:effectLst/>
                        </a:rPr>
                        <a:t>me to walk on my toes and sneak up </a:t>
                      </a:r>
                      <a:r>
                        <a:rPr lang="en-GB" sz="1400" dirty="0" smtClean="0">
                          <a:effectLst/>
                        </a:rPr>
                        <a:t>on</a:t>
                      </a:r>
                      <a:r>
                        <a:rPr lang="en-GB" sz="1400" baseline="0" dirty="0" smtClean="0">
                          <a:effectLst/>
                        </a:rPr>
                        <a:t> </a:t>
                      </a:r>
                      <a:r>
                        <a:rPr lang="en-GB" sz="1400" dirty="0" smtClean="0">
                          <a:effectLst/>
                        </a:rPr>
                        <a:t>unsuspecting </a:t>
                      </a:r>
                      <a:r>
                        <a:rPr lang="en-GB" sz="1400" dirty="0">
                          <a:effectLst/>
                        </a:rPr>
                        <a:t>prey</a:t>
                      </a:r>
                      <a:r>
                        <a:rPr lang="en-GB" sz="1800" dirty="0">
                          <a:effectLst/>
                        </a:rPr>
                        <a:t>.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7387676"/>
                  </a:ext>
                </a:extLst>
              </a:tr>
            </a:tbl>
          </a:graphicData>
        </a:graphic>
      </p:graphicFrame>
      <p:pic>
        <p:nvPicPr>
          <p:cNvPr id="6" name="Picture 2" descr="TIG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68" y="2178620"/>
            <a:ext cx="3646405" cy="364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66281" y="5825026"/>
            <a:ext cx="738410" cy="239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 smtClean="0"/>
              <a:t>© BFF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3076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Lion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  <p:pic>
        <p:nvPicPr>
          <p:cNvPr id="8" name="Picture 7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Lion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587649"/>
              </p:ext>
            </p:extLst>
          </p:nvPr>
        </p:nvGraphicFramePr>
        <p:xfrm>
          <a:off x="4433697" y="2243099"/>
          <a:ext cx="4324350" cy="36525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62175">
                  <a:extLst>
                    <a:ext uri="{9D8B030D-6E8A-4147-A177-3AD203B41FA5}">
                      <a16:colId xmlns:a16="http://schemas.microsoft.com/office/drawing/2014/main" val="2110648712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758666116"/>
                    </a:ext>
                  </a:extLst>
                </a:gridCol>
              </a:tblGrid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 hunt in groups so that we can surround and overpower large prey.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 have a highly developed part of my brain called the cortex. This is the part of the brain that </a:t>
                      </a:r>
                      <a:r>
                        <a:rPr lang="en-GB" sz="1400" dirty="0" smtClean="0">
                          <a:effectLst/>
                        </a:rPr>
                        <a:t>deals</a:t>
                      </a:r>
                      <a:r>
                        <a:rPr lang="en-GB" sz="1400" baseline="0" dirty="0" smtClean="0">
                          <a:effectLst/>
                        </a:rPr>
                        <a:t> </a:t>
                      </a:r>
                      <a:r>
                        <a:rPr lang="en-GB" sz="1400" dirty="0" smtClean="0">
                          <a:effectLst/>
                        </a:rPr>
                        <a:t>with </a:t>
                      </a:r>
                      <a:r>
                        <a:rPr lang="en-GB" sz="1400" dirty="0">
                          <a:effectLst/>
                        </a:rPr>
                        <a:t>decision making, problem </a:t>
                      </a:r>
                      <a:r>
                        <a:rPr lang="en-GB" sz="1400" dirty="0" smtClean="0">
                          <a:effectLst/>
                        </a:rPr>
                        <a:t>solving </a:t>
                      </a:r>
                      <a:r>
                        <a:rPr lang="en-GB" sz="1400" dirty="0">
                          <a:effectLst/>
                        </a:rPr>
                        <a:t>and social behaviour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7769289"/>
                  </a:ext>
                </a:extLst>
              </a:tr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 am an excellent hunter with a very powerful body and </a:t>
                      </a:r>
                      <a:r>
                        <a:rPr lang="en-GB" sz="1400" dirty="0" smtClean="0">
                          <a:effectLst/>
                        </a:rPr>
                        <a:t>brilliant </a:t>
                      </a:r>
                      <a:r>
                        <a:rPr lang="en-GB" sz="1400" dirty="0">
                          <a:effectLst/>
                        </a:rPr>
                        <a:t>senses.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My roar is used to communicate with other pride members and to warn off intruders</a:t>
                      </a:r>
                      <a:r>
                        <a:rPr lang="en-GB" sz="1400" dirty="0" smtClean="0">
                          <a:effectLst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5093624"/>
                  </a:ext>
                </a:extLst>
              </a:tr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My large, sharp claws help me catch prey. They can also be used for defence and to display strength to other animals.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My tan colour fur helps me to blend into the grassland habitat where I live.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682418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r="9473"/>
          <a:stretch/>
        </p:blipFill>
        <p:spPr>
          <a:xfrm>
            <a:off x="360947" y="2243099"/>
            <a:ext cx="3729790" cy="3608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6495" y="5851295"/>
            <a:ext cx="1335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/>
              <a:t>© George Logan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91003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Camel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  <p:pic>
        <p:nvPicPr>
          <p:cNvPr id="7" name="Picture 6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Camel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721152"/>
              </p:ext>
            </p:extLst>
          </p:nvPr>
        </p:nvGraphicFramePr>
        <p:xfrm>
          <a:off x="4430649" y="2188305"/>
          <a:ext cx="4324350" cy="317576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62175">
                  <a:extLst>
                    <a:ext uri="{9D8B030D-6E8A-4147-A177-3AD203B41FA5}">
                      <a16:colId xmlns:a16="http://schemas.microsoft.com/office/drawing/2014/main" val="3411363268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601663108"/>
                    </a:ext>
                  </a:extLst>
                </a:gridCol>
              </a:tblGrid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 have </a:t>
                      </a:r>
                      <a:r>
                        <a:rPr lang="en-GB" sz="1400" dirty="0" smtClean="0">
                          <a:effectLst/>
                        </a:rPr>
                        <a:t>very </a:t>
                      </a:r>
                      <a:r>
                        <a:rPr lang="en-GB" sz="1400" dirty="0">
                          <a:effectLst/>
                        </a:rPr>
                        <a:t>long eyelashes. This helps keep sand out of my eyes</a:t>
                      </a:r>
                      <a:r>
                        <a:rPr lang="en-GB" sz="1400" dirty="0" smtClean="0">
                          <a:effectLst/>
                        </a:rPr>
                        <a:t>.</a:t>
                      </a: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 store fat in my hump so I </a:t>
                      </a:r>
                      <a:r>
                        <a:rPr lang="en-GB" sz="1400" dirty="0" smtClean="0">
                          <a:effectLst/>
                        </a:rPr>
                        <a:t>can survive </a:t>
                      </a:r>
                      <a:r>
                        <a:rPr lang="en-GB" sz="1400" dirty="0">
                          <a:effectLst/>
                        </a:rPr>
                        <a:t>when there are long periods without food and water. I can go over a week without water!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9177012"/>
                  </a:ext>
                </a:extLst>
              </a:tr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 can close my nostrils so that sand doesn’t get up my nose.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 have wide feet with leathery pads on the bottom. This acts a bit like a snowshoe and stops me sinking </a:t>
                      </a:r>
                      <a:r>
                        <a:rPr lang="en-GB" sz="1400" dirty="0" smtClean="0">
                          <a:effectLst/>
                        </a:rPr>
                        <a:t>into</a:t>
                      </a:r>
                      <a:r>
                        <a:rPr lang="en-GB" sz="1400" baseline="0" dirty="0" smtClean="0">
                          <a:effectLst/>
                        </a:rPr>
                        <a:t> </a:t>
                      </a:r>
                      <a:r>
                        <a:rPr lang="en-GB" sz="1400" dirty="0" smtClean="0">
                          <a:effectLst/>
                        </a:rPr>
                        <a:t>the </a:t>
                      </a:r>
                      <a:r>
                        <a:rPr lang="en-GB" sz="1400" dirty="0">
                          <a:effectLst/>
                        </a:rPr>
                        <a:t>sand.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440543"/>
                  </a:ext>
                </a:extLst>
              </a:tr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colour of my fur helps me blend in with the sandy desert.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 have big, thick and tough lips </a:t>
                      </a:r>
                      <a:r>
                        <a:rPr lang="en-GB" sz="1400" spc="10" dirty="0">
                          <a:effectLst/>
                        </a:rPr>
                        <a:t>that enable me to pick at dry and thorny vegetation</a:t>
                      </a:r>
                      <a:r>
                        <a:rPr lang="en-GB" sz="1400" dirty="0">
                          <a:effectLst/>
                        </a:rPr>
                        <a:t>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73246"/>
                  </a:ext>
                </a:extLst>
              </a:tr>
            </a:tbl>
          </a:graphicData>
        </a:graphic>
      </p:graphicFrame>
      <p:pic>
        <p:nvPicPr>
          <p:cNvPr id="10" name="Picture 2" descr="Camel, Mammal, Animal, Hump, Desert Ship, Zo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210" y="1981538"/>
            <a:ext cx="5417342" cy="361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91196" y="5384261"/>
            <a:ext cx="28394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 smtClean="0">
                <a:solidFill>
                  <a:schemeClr val="bg1">
                    <a:lumMod val="65000"/>
                  </a:schemeClr>
                </a:solidFill>
              </a:rPr>
              <a:t>Image sourced from Pixaby.com (</a:t>
            </a:r>
            <a:r>
              <a:rPr lang="en-GB" sz="900" dirty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en-GB" sz="900" dirty="0" smtClean="0">
                <a:solidFill>
                  <a:schemeClr val="bg1">
                    <a:lumMod val="65000"/>
                  </a:schemeClr>
                </a:solidFill>
              </a:rPr>
              <a:t>reative commons)</a:t>
            </a:r>
            <a:endParaRPr lang="en-GB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2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Camel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Macaque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408292"/>
              </p:ext>
            </p:extLst>
          </p:nvPr>
        </p:nvGraphicFramePr>
        <p:xfrm>
          <a:off x="3881709" y="2089307"/>
          <a:ext cx="4324350" cy="364242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62175">
                  <a:extLst>
                    <a:ext uri="{9D8B030D-6E8A-4147-A177-3AD203B41FA5}">
                      <a16:colId xmlns:a16="http://schemas.microsoft.com/office/drawing/2014/main" val="3411363268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601663108"/>
                    </a:ext>
                  </a:extLst>
                </a:gridCol>
              </a:tblGrid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My arms are very long compared to my legs. </a:t>
                      </a:r>
                      <a:r>
                        <a:rPr lang="en-GB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 </a:t>
                      </a: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use these long arms to climb and swing on branches.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 have opposable thumbs (just like humans). This allows me to climb and groom others.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9177012"/>
                  </a:ext>
                </a:extLst>
              </a:tr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 have lots of expressions and noises for communication. I use a variety of grunts, squeaks, </a:t>
                      </a:r>
                      <a:r>
                        <a:rPr lang="en-GB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screams </a:t>
                      </a: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and barks to express my emotions.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 have a tail that I use for balance when climbing.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440543"/>
                  </a:ext>
                </a:extLst>
              </a:tr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 build my nests on tree tops. I use twigs, leaves and branches of trees and sleep inside the nest throughout the night so that predators can’t see me.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 have a large brain compared to my small size. This means that I am very clever!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73246"/>
                  </a:ext>
                </a:extLst>
              </a:tr>
            </a:tbl>
          </a:graphicData>
        </a:graphic>
      </p:graphicFrame>
      <p:pic>
        <p:nvPicPr>
          <p:cNvPr id="12" name="Picture 2" descr="Macaque, Monkey, Primate, Ape, Wildlife, Cute, Wi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92" y="2089307"/>
            <a:ext cx="2299711" cy="367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42622" y="5768845"/>
            <a:ext cx="28394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>
                    <a:lumMod val="65000"/>
                  </a:schemeClr>
                </a:solidFill>
              </a:rPr>
              <a:t>Image sourced from Pixaby.com (</a:t>
            </a:r>
            <a:r>
              <a:rPr lang="en-GB" sz="900" dirty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en-GB" sz="900" dirty="0" smtClean="0">
                <a:solidFill>
                  <a:schemeClr val="bg1">
                    <a:lumMod val="65000"/>
                  </a:schemeClr>
                </a:solidFill>
              </a:rPr>
              <a:t>reative commons)</a:t>
            </a:r>
            <a:endParaRPr lang="en-GB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2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Camel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Brown bear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013274"/>
              </p:ext>
            </p:extLst>
          </p:nvPr>
        </p:nvGraphicFramePr>
        <p:xfrm>
          <a:off x="4390042" y="2132091"/>
          <a:ext cx="4324350" cy="38505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62175">
                  <a:extLst>
                    <a:ext uri="{9D8B030D-6E8A-4147-A177-3AD203B41FA5}">
                      <a16:colId xmlns:a16="http://schemas.microsoft.com/office/drawing/2014/main" val="3411363268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601663108"/>
                    </a:ext>
                  </a:extLst>
                </a:gridCol>
              </a:tblGrid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 have long claws that are </a:t>
                      </a:r>
                      <a:r>
                        <a:rPr lang="en-GB" sz="1400" u="none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not</a:t>
                      </a:r>
                      <a:r>
                        <a:rPr lang="en-GB" sz="1400" u="sng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retractable. I mostly used them for digging and to catch food such as salmon</a:t>
                      </a:r>
                      <a:r>
                        <a:rPr lang="en-GB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My thick fur and layer of </a:t>
                      </a:r>
                      <a:r>
                        <a:rPr lang="en-GB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fat </a:t>
                      </a: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keeps me warm during the extremely cold winters.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9177012"/>
                  </a:ext>
                </a:extLst>
              </a:tr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 have a fantastic sense of smell. I stand on my hind legs so </a:t>
                      </a:r>
                      <a:r>
                        <a:rPr lang="en-GB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 can that </a:t>
                      </a: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smell, see and hear better.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don’t fully hibernate but I do go into a deep winter sleep for 5-6 months. I sometimes go for more than 100 days without eating or drinking! 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440543"/>
                  </a:ext>
                </a:extLst>
              </a:tr>
              <a:tr h="89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Underneath my thick fur are large muscles that give me a hump on my neck and shoulders. These muscles help me be a powerful hunter.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Our baby cubs are born hairless and blind! They stay with their mother until they are </a:t>
                      </a:r>
                      <a:r>
                        <a:rPr lang="en-GB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GB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 3 </a:t>
                      </a: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years old.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73246"/>
                  </a:ext>
                </a:extLst>
              </a:tr>
            </a:tbl>
          </a:graphicData>
        </a:graphic>
      </p:graphicFrame>
      <p:pic>
        <p:nvPicPr>
          <p:cNvPr id="9" name="Picture 4" descr="https://give.bornfree.org.uk/cache/images/5e/32/kyriakos-1220-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35" y="2188305"/>
            <a:ext cx="3509804" cy="350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57437" y="5698109"/>
            <a:ext cx="6677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 smtClean="0"/>
              <a:t>© BFF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0511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rcus, Tent, Big Top, Show, Stripes, Carniv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81" y="2781670"/>
            <a:ext cx="695055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11356" y="1032155"/>
            <a:ext cx="8255177" cy="1749515"/>
            <a:chOff x="477858" y="164458"/>
            <a:chExt cx="8255177" cy="1749515"/>
          </a:xfrm>
        </p:grpSpPr>
        <p:sp>
          <p:nvSpPr>
            <p:cNvPr id="5" name="Rectangle 4"/>
            <p:cNvSpPr/>
            <p:nvPr/>
          </p:nvSpPr>
          <p:spPr>
            <a:xfrm>
              <a:off x="7762599" y="1183685"/>
              <a:ext cx="752790" cy="7200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See</a:t>
              </a:r>
              <a:endParaRPr lang="en-GB" sz="14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4301" y="1193893"/>
              <a:ext cx="752790" cy="7200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Touch</a:t>
              </a:r>
              <a:endParaRPr lang="en-GB" sz="14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195605" y="1193893"/>
              <a:ext cx="752790" cy="7200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Hear</a:t>
              </a:r>
              <a:endParaRPr lang="en-GB" sz="14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409953" y="1193893"/>
              <a:ext cx="752790" cy="7200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Smell</a:t>
              </a:r>
              <a:endParaRPr lang="en-GB" sz="14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979102" y="1183685"/>
              <a:ext cx="752790" cy="7200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Taste</a:t>
              </a:r>
              <a:endParaRPr lang="en-GB" sz="14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77858" y="164458"/>
              <a:ext cx="1045676" cy="1011013"/>
              <a:chOff x="2060447" y="721510"/>
              <a:chExt cx="4444470" cy="5366165"/>
            </a:xfrm>
          </p:grpSpPr>
          <p:pic>
            <p:nvPicPr>
              <p:cNvPr id="12" name="Picture 4" descr="Emboss, Hand, Human, Nails, Shaded 3D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98" t="7096" r="46901" b="37205"/>
              <a:stretch/>
            </p:blipFill>
            <p:spPr bwMode="auto">
              <a:xfrm>
                <a:off x="2313669" y="721510"/>
                <a:ext cx="3977403" cy="51706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12"/>
              <p:cNvSpPr/>
              <p:nvPr/>
            </p:nvSpPr>
            <p:spPr>
              <a:xfrm rot="20991110">
                <a:off x="2060447" y="3572256"/>
                <a:ext cx="1194816" cy="2515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19843508">
                <a:off x="5586244" y="3885789"/>
                <a:ext cx="918673" cy="18585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030" name="Picture 6" descr="Nose, Caucasian, Skin, Whit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513" y="208598"/>
              <a:ext cx="735232" cy="933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Ear, Listen, Hear, Gossip, Sound, Whispering, Secret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744" y="208598"/>
              <a:ext cx="572754" cy="954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Tongue, Sticking, Mouth, Body, Human, Part, Orga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0478" y="385159"/>
              <a:ext cx="1330037" cy="689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Eyes, Blue Eyes, Eyebrows, Brows, Seeing, Observi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72" t="12351" r="1545" b="24545"/>
            <a:stretch/>
          </p:blipFill>
          <p:spPr bwMode="auto">
            <a:xfrm>
              <a:off x="7550388" y="329150"/>
              <a:ext cx="1182647" cy="692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 descr="Born Free-Black-LAN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045" y="6120926"/>
            <a:ext cx="1845733" cy="637106"/>
          </a:xfrm>
          <a:prstGeom prst="rect">
            <a:avLst/>
          </a:prstGeom>
        </p:spPr>
      </p:pic>
      <p:pic>
        <p:nvPicPr>
          <p:cNvPr id="22" name="Picture 21" descr="ORANGE BRUSH STROKE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59" y="112777"/>
            <a:ext cx="7484532" cy="80737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49768" y="126424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Senses at the circus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4527" y="6589148"/>
            <a:ext cx="3433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65000"/>
                  </a:schemeClr>
                </a:solidFill>
              </a:rPr>
              <a:t>Images sourced from Pixaby.com (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en-GB" sz="1100" dirty="0" smtClean="0">
                <a:solidFill>
                  <a:schemeClr val="bg1">
                    <a:lumMod val="65000"/>
                  </a:schemeClr>
                </a:solidFill>
              </a:rPr>
              <a:t>reative commons)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6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818" y="2186471"/>
            <a:ext cx="7198614" cy="82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Do think the circus is different to an animal’s natural habitat?</a:t>
            </a:r>
          </a:p>
          <a:p>
            <a:pPr marL="0" indent="0" algn="ctr">
              <a:buNone/>
            </a:pPr>
            <a:endParaRPr lang="en-GB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pic>
        <p:nvPicPr>
          <p:cNvPr id="6" name="Picture 5" descr="Born Free-Black-LA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68" y="6087675"/>
            <a:ext cx="1845733" cy="6371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Reflect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  <p:pic>
        <p:nvPicPr>
          <p:cNvPr id="7" name="Picture 6" descr="Born Free-Black-LA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70" y="6087675"/>
            <a:ext cx="1845733" cy="63710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5750" y="3648647"/>
            <a:ext cx="8286750" cy="2071687"/>
            <a:chOff x="285750" y="3929063"/>
            <a:chExt cx="8286750" cy="2071687"/>
          </a:xfrm>
        </p:grpSpPr>
        <p:sp>
          <p:nvSpPr>
            <p:cNvPr id="8" name="Oval 7"/>
            <p:cNvSpPr/>
            <p:nvPr/>
          </p:nvSpPr>
          <p:spPr>
            <a:xfrm>
              <a:off x="285750" y="3929063"/>
              <a:ext cx="2143125" cy="2071687"/>
            </a:xfrm>
            <a:prstGeom prst="ellipse">
              <a:avLst/>
            </a:prstGeom>
            <a:solidFill>
              <a:srgbClr val="EEAB1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>
                  <a:latin typeface="Born Free Sans" pitchFamily="50" charset="0"/>
                  <a:cs typeface="Helvetica" panose="020B0604020202020204" pitchFamily="34" charset="0"/>
                </a:rPr>
                <a:t>Think</a:t>
              </a:r>
              <a:endParaRPr lang="en-GB" b="1" dirty="0">
                <a:latin typeface="Born Free Sans" pitchFamily="50" charset="0"/>
                <a:cs typeface="Helvetica" panose="020B060402020202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429375" y="3929063"/>
              <a:ext cx="2143125" cy="2071687"/>
            </a:xfrm>
            <a:prstGeom prst="ellipse">
              <a:avLst/>
            </a:prstGeom>
            <a:solidFill>
              <a:srgbClr val="EEAB1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>
                  <a:latin typeface="Born Free Sans" pitchFamily="50" charset="0"/>
                  <a:cs typeface="Helvetica" panose="020B0604020202020204" pitchFamily="34" charset="0"/>
                </a:rPr>
                <a:t>Share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357563" y="3929063"/>
              <a:ext cx="2143125" cy="2071687"/>
            </a:xfrm>
            <a:prstGeom prst="ellipse">
              <a:avLst/>
            </a:prstGeom>
            <a:solidFill>
              <a:srgbClr val="EEAB1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>
                  <a:latin typeface="Born Free Sans" pitchFamily="50" charset="0"/>
                  <a:cs typeface="Helvetica" panose="020B0604020202020204" pitchFamily="34" charset="0"/>
                </a:rPr>
                <a:t>Pair</a:t>
              </a:r>
              <a:endParaRPr lang="en-GB" sz="3200" b="1" dirty="0">
                <a:latin typeface="Born Free Sans" pitchFamily="50" charset="0"/>
                <a:cs typeface="Helvetica" panose="020B0604020202020204" pitchFamily="34" charset="0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2428875" y="4572000"/>
              <a:ext cx="1000125" cy="785813"/>
            </a:xfrm>
            <a:prstGeom prst="rightArrow">
              <a:avLst/>
            </a:prstGeom>
            <a:solidFill>
              <a:srgbClr val="EEAB1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5500688" y="4643438"/>
              <a:ext cx="1000125" cy="785812"/>
            </a:xfrm>
            <a:prstGeom prst="rightArrow">
              <a:avLst/>
            </a:prstGeom>
            <a:solidFill>
              <a:srgbClr val="EEAB1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13" name="Picture 12" descr="BF PRESENTATION SLID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09"/>
            <a:ext cx="9160933" cy="699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How many of your answers involved </a:t>
            </a: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animals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</a:p>
          <a:p>
            <a:endParaRPr lang="en-GB" u="sng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Discuss: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Would you expect to see animals at the circus?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Circuses can be fun and entertaining places where performers show incredible skill, but are they an appropriate environment for wild animals?</a:t>
            </a:r>
          </a:p>
        </p:txBody>
      </p:sp>
      <p:pic>
        <p:nvPicPr>
          <p:cNvPr id="4" name="Picture 3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pic>
        <p:nvPicPr>
          <p:cNvPr id="6" name="Picture 5" descr="Born Free-Black-LA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68" y="6087675"/>
            <a:ext cx="1845733" cy="6371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/>
              </a:rPr>
              <a:t>The circus</a:t>
            </a:r>
            <a:endParaRPr lang="en-GB" sz="4000" b="1" dirty="0">
              <a:solidFill>
                <a:schemeClr val="bg1"/>
              </a:solidFill>
              <a:latin typeface="Born Free Sans"/>
            </a:endParaRPr>
          </a:p>
        </p:txBody>
      </p:sp>
    </p:spTree>
    <p:extLst>
      <p:ext uri="{BB962C8B-B14F-4D97-AF65-F5344CB8AC3E}">
        <p14:creationId xmlns:p14="http://schemas.microsoft.com/office/powerpoint/2010/main" val="21781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What does the term</a:t>
            </a: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adaptation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mean?</a:t>
            </a:r>
          </a:p>
          <a:p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Adaptations are </a:t>
            </a: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special features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or</a:t>
            </a: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behaviours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that make a plant or animal particularly suited to its habitat.</a:t>
            </a:r>
          </a:p>
          <a:p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habitat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is a place where a plant or animal lives. Examples include the desert, rainforest, woodland or the sea.</a:t>
            </a:r>
          </a:p>
          <a:p>
            <a:pPr lvl="0"/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Adaptations are a part of the </a:t>
            </a: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evolutionary process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GB" altLang="en-US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 descr="ORANGE BRUSH STROK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pic>
        <p:nvPicPr>
          <p:cNvPr id="6" name="Picture 5" descr="Born Free-Black-LA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68" y="6087675"/>
            <a:ext cx="1845733" cy="6371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Animal adaptations 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62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Each group has been given a picture of an animal.</a:t>
            </a:r>
          </a:p>
          <a:p>
            <a:pPr lvl="0"/>
            <a:r>
              <a:rPr lang="en-GB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You need to </a:t>
            </a:r>
            <a:r>
              <a:rPr lang="en-GB" altLang="en-US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annotate</a:t>
            </a:r>
            <a:r>
              <a:rPr lang="en-GB" altLang="en-US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its adaptations (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special features or behaviours) that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make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it particularly suited to its environment.</a:t>
            </a:r>
          </a:p>
          <a:p>
            <a:pPr lvl="0"/>
            <a:r>
              <a:rPr lang="en-GB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After five minutes you will feedback your answers to the class.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Challenge: Can you identify the </a:t>
            </a:r>
            <a:r>
              <a:rPr lang="en-GB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physical, social and behavioural</a:t>
            </a:r>
            <a:r>
              <a:rPr lang="en-GB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adaptations?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 descr="ORANGE BRUSH STROK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pic>
        <p:nvPicPr>
          <p:cNvPr id="6" name="Picture 5" descr="Born Free-Black-LA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68" y="6087675"/>
            <a:ext cx="1845733" cy="6371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Animal adaptations  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3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54" y="0"/>
            <a:ext cx="7484532" cy="807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9742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Asian elephant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  <p:pic>
        <p:nvPicPr>
          <p:cNvPr id="2050" name="Picture 2" descr="ASIAN ELEPH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915" y="1622573"/>
            <a:ext cx="3995767" cy="39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330147"/>
              </p:ext>
            </p:extLst>
          </p:nvPr>
        </p:nvGraphicFramePr>
        <p:xfrm>
          <a:off x="0" y="6433545"/>
          <a:ext cx="9144000" cy="42445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15922">
                  <a:extLst>
                    <a:ext uri="{9D8B030D-6E8A-4147-A177-3AD203B41FA5}">
                      <a16:colId xmlns:a16="http://schemas.microsoft.com/office/drawing/2014/main" val="363086702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74845918"/>
                    </a:ext>
                  </a:extLst>
                </a:gridCol>
                <a:gridCol w="3717038">
                  <a:extLst>
                    <a:ext uri="{9D8B030D-6E8A-4147-A177-3AD203B41FA5}">
                      <a16:colId xmlns:a16="http://schemas.microsoft.com/office/drawing/2014/main" val="3384919498"/>
                    </a:ext>
                  </a:extLst>
                </a:gridCol>
                <a:gridCol w="3596640">
                  <a:extLst>
                    <a:ext uri="{9D8B030D-6E8A-4147-A177-3AD203B41FA5}">
                      <a16:colId xmlns:a16="http://schemas.microsoft.com/office/drawing/2014/main" val="3453265409"/>
                    </a:ext>
                  </a:extLst>
                </a:gridCol>
              </a:tblGrid>
              <a:tr h="1839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IUCN </a:t>
                      </a:r>
                      <a:r>
                        <a:rPr lang="en-GB" sz="1000" b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Status</a:t>
                      </a:r>
                      <a:endParaRPr lang="en-GB" sz="10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Population</a:t>
                      </a:r>
                      <a:endParaRPr lang="en-GB" sz="10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Diet</a:t>
                      </a:r>
                      <a:endParaRPr lang="en-GB" sz="10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Habitat</a:t>
                      </a:r>
                      <a:endParaRPr lang="en-GB" sz="10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79695"/>
                  </a:ext>
                </a:extLst>
              </a:tr>
              <a:tr h="2404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Endangered</a:t>
                      </a:r>
                      <a:endParaRPr lang="en-GB" sz="10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35,000 ⬇️</a:t>
                      </a:r>
                      <a:endParaRPr lang="en-GB" sz="1000" b="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Herbivorous – Grass, leaves, twigs, buds, fruit, roots and bark.</a:t>
                      </a:r>
                      <a:endParaRPr lang="en-GB" sz="1000" b="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Woodland habitats, from tropical to deciduous forests.</a:t>
                      </a:r>
                      <a:endParaRPr lang="en-GB" sz="10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2215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62929" y="5618342"/>
            <a:ext cx="6677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 smtClean="0"/>
              <a:t>© BFF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6814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9742"/>
            <a:ext cx="7484532" cy="807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Tiger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705460"/>
              </p:ext>
            </p:extLst>
          </p:nvPr>
        </p:nvGraphicFramePr>
        <p:xfrm>
          <a:off x="0" y="6368796"/>
          <a:ext cx="9144000" cy="4892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22713">
                  <a:extLst>
                    <a:ext uri="{9D8B030D-6E8A-4147-A177-3AD203B41FA5}">
                      <a16:colId xmlns:a16="http://schemas.microsoft.com/office/drawing/2014/main" val="3630867023"/>
                    </a:ext>
                  </a:extLst>
                </a:gridCol>
                <a:gridCol w="808551">
                  <a:extLst>
                    <a:ext uri="{9D8B030D-6E8A-4147-A177-3AD203B41FA5}">
                      <a16:colId xmlns:a16="http://schemas.microsoft.com/office/drawing/2014/main" val="4274845918"/>
                    </a:ext>
                  </a:extLst>
                </a:gridCol>
                <a:gridCol w="3889248">
                  <a:extLst>
                    <a:ext uri="{9D8B030D-6E8A-4147-A177-3AD203B41FA5}">
                      <a16:colId xmlns:a16="http://schemas.microsoft.com/office/drawing/2014/main" val="3384919498"/>
                    </a:ext>
                  </a:extLst>
                </a:gridCol>
                <a:gridCol w="3523488">
                  <a:extLst>
                    <a:ext uri="{9D8B030D-6E8A-4147-A177-3AD203B41FA5}">
                      <a16:colId xmlns:a16="http://schemas.microsoft.com/office/drawing/2014/main" val="34532654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IUCN Status</a:t>
                      </a:r>
                      <a:endParaRPr lang="en-GB" sz="11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Population</a:t>
                      </a:r>
                      <a:endParaRPr lang="en-GB" sz="11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Diet</a:t>
                      </a:r>
                      <a:endParaRPr lang="en-GB" sz="11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Habitat</a:t>
                      </a:r>
                      <a:endParaRPr lang="en-GB" sz="11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79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Endangered</a:t>
                      </a:r>
                      <a:endParaRPr lang="en-GB" sz="11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4,000 </a:t>
                      </a:r>
                      <a:r>
                        <a:rPr lang="en-GB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⬇️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Carnivorous – </a:t>
                      </a:r>
                      <a:r>
                        <a:rPr lang="en-GB" sz="1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They eat</a:t>
                      </a:r>
                      <a:r>
                        <a:rPr lang="en-GB" sz="10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lots of different things </a:t>
                      </a:r>
                      <a:r>
                        <a:rPr lang="en-GB" sz="1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including </a:t>
                      </a:r>
                      <a:r>
                        <a:rPr lang="en-GB" sz="1000" kern="120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wild pigs, deer, water buffalo, rodents, reptiles, birds, fish, and even insects.</a:t>
                      </a:r>
                      <a:endParaRPr lang="en-GB" sz="1000" kern="12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Found mainly in the forests of Asia, from the freezing </a:t>
                      </a:r>
                      <a:r>
                        <a:rPr lang="en-GB" sz="1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northern</a:t>
                      </a:r>
                      <a:r>
                        <a:rPr lang="en-GB" sz="10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1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forests </a:t>
                      </a: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 hot and humid tropical </a:t>
                      </a:r>
                      <a:r>
                        <a:rPr lang="en-GB" sz="1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rainforests.</a:t>
                      </a:r>
                      <a:endParaRPr lang="en-GB" sz="11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2215004"/>
                  </a:ext>
                </a:extLst>
              </a:tr>
            </a:tbl>
          </a:graphicData>
        </a:graphic>
      </p:graphicFrame>
      <p:pic>
        <p:nvPicPr>
          <p:cNvPr id="2" name="Picture 2" descr="TIG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59" y="1891048"/>
            <a:ext cx="3297488" cy="329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05730" y="5188537"/>
            <a:ext cx="6677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 smtClean="0"/>
              <a:t>© BFF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406063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484532" cy="807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3548" y="49742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Lion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184292"/>
              </p:ext>
            </p:extLst>
          </p:nvPr>
        </p:nvGraphicFramePr>
        <p:xfrm>
          <a:off x="-24063" y="6205728"/>
          <a:ext cx="9144000" cy="6522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86847">
                  <a:extLst>
                    <a:ext uri="{9D8B030D-6E8A-4147-A177-3AD203B41FA5}">
                      <a16:colId xmlns:a16="http://schemas.microsoft.com/office/drawing/2014/main" val="3630867023"/>
                    </a:ext>
                  </a:extLst>
                </a:gridCol>
                <a:gridCol w="755904">
                  <a:extLst>
                    <a:ext uri="{9D8B030D-6E8A-4147-A177-3AD203B41FA5}">
                      <a16:colId xmlns:a16="http://schemas.microsoft.com/office/drawing/2014/main" val="4274845918"/>
                    </a:ext>
                  </a:extLst>
                </a:gridCol>
                <a:gridCol w="3109923">
                  <a:extLst>
                    <a:ext uri="{9D8B030D-6E8A-4147-A177-3AD203B41FA5}">
                      <a16:colId xmlns:a16="http://schemas.microsoft.com/office/drawing/2014/main" val="3384919498"/>
                    </a:ext>
                  </a:extLst>
                </a:gridCol>
                <a:gridCol w="2791326">
                  <a:extLst>
                    <a:ext uri="{9D8B030D-6E8A-4147-A177-3AD203B41FA5}">
                      <a16:colId xmlns:a16="http://schemas.microsoft.com/office/drawing/2014/main" val="34532654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IUCN Status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Population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Diet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Habitat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79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Vulnerable - Lions in northern Africa are particularly threatened, with West Africa lions listed as critically </a:t>
                      </a: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endangered.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20,000 ⬇️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Carnivorous – </a:t>
                      </a: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Medium </a:t>
                      </a: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and large mammals such as </a:t>
                      </a: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buffalo</a:t>
                      </a:r>
                      <a:r>
                        <a:rPr lang="en-GB" sz="1000" baseline="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1000" baseline="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and</a:t>
                      </a: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 zebra. Occasionally they eat </a:t>
                      </a: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giraffe and young </a:t>
                      </a: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elephants.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The</a:t>
                      </a:r>
                      <a:r>
                        <a:rPr lang="en-GB" sz="1000" baseline="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 are f</a:t>
                      </a: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ound in lots</a:t>
                      </a:r>
                      <a:r>
                        <a:rPr lang="en-GB" sz="1000" baseline="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 of different habitats </a:t>
                      </a: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across </a:t>
                      </a: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Africa, </a:t>
                      </a: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but not in tropical </a:t>
                      </a: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rainforest and the Sahara </a:t>
                      </a: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desert.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221500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r="9473"/>
          <a:stretch/>
        </p:blipFill>
        <p:spPr>
          <a:xfrm>
            <a:off x="2683042" y="1612172"/>
            <a:ext cx="3729790" cy="36081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8590" y="5220368"/>
            <a:ext cx="1335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/>
              <a:t>© George Logan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61934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54" y="-49742"/>
            <a:ext cx="7484532" cy="807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 pitchFamily="50" charset="0"/>
              </a:rPr>
              <a:t>Camel</a:t>
            </a:r>
            <a:endParaRPr lang="en-GB" sz="4000" b="1" dirty="0">
              <a:solidFill>
                <a:schemeClr val="bg1"/>
              </a:solidFill>
              <a:latin typeface="Born Free Sans" pitchFamily="50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375910"/>
              </p:ext>
            </p:extLst>
          </p:nvPr>
        </p:nvGraphicFramePr>
        <p:xfrm>
          <a:off x="-13554" y="6380670"/>
          <a:ext cx="9144000" cy="4892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48270">
                  <a:extLst>
                    <a:ext uri="{9D8B030D-6E8A-4147-A177-3AD203B41FA5}">
                      <a16:colId xmlns:a16="http://schemas.microsoft.com/office/drawing/2014/main" val="3630867023"/>
                    </a:ext>
                  </a:extLst>
                </a:gridCol>
                <a:gridCol w="1001348">
                  <a:extLst>
                    <a:ext uri="{9D8B030D-6E8A-4147-A177-3AD203B41FA5}">
                      <a16:colId xmlns:a16="http://schemas.microsoft.com/office/drawing/2014/main" val="4274845918"/>
                    </a:ext>
                  </a:extLst>
                </a:gridCol>
                <a:gridCol w="3594715">
                  <a:extLst>
                    <a:ext uri="{9D8B030D-6E8A-4147-A177-3AD203B41FA5}">
                      <a16:colId xmlns:a16="http://schemas.microsoft.com/office/drawing/2014/main" val="3384919498"/>
                    </a:ext>
                  </a:extLst>
                </a:gridCol>
                <a:gridCol w="3499667">
                  <a:extLst>
                    <a:ext uri="{9D8B030D-6E8A-4147-A177-3AD203B41FA5}">
                      <a16:colId xmlns:a16="http://schemas.microsoft.com/office/drawing/2014/main" val="34532654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IUCN </a:t>
                      </a:r>
                      <a:r>
                        <a:rPr lang="en-GB" sz="1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Status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Population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Diet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Habitat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79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Least</a:t>
                      </a:r>
                      <a:r>
                        <a:rPr lang="en-GB" sz="1000" baseline="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 concern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Many millions</a:t>
                      </a:r>
                      <a:endParaRPr lang="en-GB" sz="1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Herbivores</a:t>
                      </a:r>
                      <a:r>
                        <a:rPr lang="en-GB" sz="10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– In the desert, camels can’t be picky about what they eat. They graze on small plants, bushes and even twigs.</a:t>
                      </a:r>
                      <a:endParaRPr lang="en-GB" sz="1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The two types</a:t>
                      </a:r>
                      <a:r>
                        <a:rPr lang="en-GB" sz="1000" baseline="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 of camel are found in deserts. They can survive in very hot and very cold temperatures.</a:t>
                      </a:r>
                      <a:endParaRPr lang="en-GB" sz="1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2215004"/>
                  </a:ext>
                </a:extLst>
              </a:tr>
            </a:tbl>
          </a:graphicData>
        </a:graphic>
      </p:graphicFrame>
      <p:pic>
        <p:nvPicPr>
          <p:cNvPr id="2050" name="Picture 2" descr="Camel, Mammal, Animal, Hump, Desert Ship, Zo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95" y="1622175"/>
            <a:ext cx="5417342" cy="361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3063" y="5118321"/>
            <a:ext cx="28394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 smtClean="0">
                <a:solidFill>
                  <a:schemeClr val="bg1">
                    <a:lumMod val="65000"/>
                  </a:schemeClr>
                </a:solidFill>
              </a:rPr>
              <a:t>Image sourced from Pixaby.com (</a:t>
            </a:r>
            <a:r>
              <a:rPr lang="en-GB" sz="900" dirty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en-GB" sz="900" dirty="0" smtClean="0">
                <a:solidFill>
                  <a:schemeClr val="bg1">
                    <a:lumMod val="65000"/>
                  </a:schemeClr>
                </a:solidFill>
              </a:rPr>
              <a:t>reative commons)</a:t>
            </a:r>
            <a:endParaRPr lang="en-GB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4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3540</TotalTime>
  <Words>1587</Words>
  <Application>Microsoft Office PowerPoint</Application>
  <PresentationFormat>On-screen Show (4:3)</PresentationFormat>
  <Paragraphs>168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Born Free Sans</vt:lpstr>
      <vt:lpstr>Calibri</vt:lpstr>
      <vt:lpstr>Calibri Light</vt:lpstr>
      <vt:lpstr>Helvetica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Bolton</dc:creator>
  <cp:lastModifiedBy>David Bolton</cp:lastModifiedBy>
  <cp:revision>168</cp:revision>
  <dcterms:created xsi:type="dcterms:W3CDTF">2018-08-02T10:33:01Z</dcterms:created>
  <dcterms:modified xsi:type="dcterms:W3CDTF">2018-11-13T14:55:20Z</dcterms:modified>
</cp:coreProperties>
</file>