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9" r:id="rId4"/>
    <p:sldId id="270" r:id="rId5"/>
    <p:sldId id="277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B1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581" autoAdjust="0"/>
  </p:normalViewPr>
  <p:slideViewPr>
    <p:cSldViewPr snapToGrid="0">
      <p:cViewPr varScale="1">
        <p:scale>
          <a:sx n="80" d="100"/>
          <a:sy n="80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CF6E-4117-4CE0-B5E6-B8C106E6B78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7B96-303B-42C7-AED9-04B8B2A04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7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ornfree.org.uk/ivory-trade-petition" TargetMode="External"/><Relationship Id="rId7" Type="http://schemas.openxmlformats.org/officeDocument/2006/relationships/hyperlink" Target="https://www.bornfree.org.uk/kids-club" TargetMode="External"/><Relationship Id="rId2" Type="http://schemas.openxmlformats.org/officeDocument/2006/relationships/hyperlink" Target="https://www.bornfree.org.uk/fundrais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rnfree.org.uk/donate" TargetMode="External"/><Relationship Id="rId5" Type="http://schemas.openxmlformats.org/officeDocument/2006/relationships/hyperlink" Target="https://twitter.com/intent/tweet?url=https://www.bornfree.org.uk/ivory-trade&amp;text=&amp;via=BornFreeFDN" TargetMode="External"/><Relationship Id="rId4" Type="http://schemas.openxmlformats.org/officeDocument/2006/relationships/hyperlink" Target="https://www.facebook.com/sharer/sharer.php?u=https://www.bornfree.org.uk/ivory-trade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03811"/>
            <a:ext cx="4123116" cy="810064"/>
            <a:chOff x="0" y="1771684"/>
            <a:chExt cx="4123116" cy="810064"/>
          </a:xfrm>
        </p:grpSpPr>
        <p:pic>
          <p:nvPicPr>
            <p:cNvPr id="5" name="Picture 4" descr="BLACK BRUSH STROK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1771684"/>
              <a:ext cx="4123113" cy="810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1884328"/>
              <a:ext cx="3873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Elephants in Crisis</a:t>
              </a:r>
              <a:endParaRPr lang="en-US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426519"/>
            <a:ext cx="6605513" cy="810064"/>
            <a:chOff x="0" y="682691"/>
            <a:chExt cx="6605513" cy="810064"/>
          </a:xfrm>
        </p:grpSpPr>
        <p:pic>
          <p:nvPicPr>
            <p:cNvPr id="7" name="Picture 6" descr="BLACK BRUSH STROK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2691"/>
              <a:ext cx="6605513" cy="8100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741695"/>
              <a:ext cx="40527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Lesson 3: Solutions</a:t>
              </a:r>
              <a:endParaRPr lang="en-US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5260" y="5114445"/>
            <a:ext cx="849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07950" algn="l"/>
              </a:tabLst>
            </a:pP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Learning objectives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describe why elephants are an important species that need protecting.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evaluate a range of ways of protecting elephants.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write a persuasive speech for a targeted audience.</a:t>
            </a:r>
            <a:endParaRPr lang="en-GB" dirty="0">
              <a:solidFill>
                <a:schemeClr val="bg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184" y="6087675"/>
            <a:ext cx="1845732" cy="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 BRUSH STROK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518785"/>
            <a:ext cx="7484532" cy="807370"/>
          </a:xfrm>
          <a:prstGeom prst="rect">
            <a:avLst/>
          </a:prstGeom>
        </p:spPr>
      </p:pic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" y="633561"/>
            <a:ext cx="868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Born Free Sans" pitchFamily="50" charset="0"/>
              </a:rPr>
              <a:t>How threatened are African elephants?</a:t>
            </a:r>
            <a:endParaRPr lang="en-GB" sz="32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70915" y="1742156"/>
            <a:ext cx="8850486" cy="107677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-134112" y="2818926"/>
            <a:ext cx="9341328" cy="646331"/>
            <a:chOff x="-134112" y="2990879"/>
            <a:chExt cx="934132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3724430" y="3130278"/>
              <a:ext cx="1743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Endangered</a:t>
              </a:r>
              <a:endParaRPr lang="en-GB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34112" y="2990879"/>
              <a:ext cx="1743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Not Threatened</a:t>
              </a:r>
              <a:endParaRPr lang="en-GB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2184" y="3127634"/>
              <a:ext cx="150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Extinct</a:t>
              </a:r>
              <a:endParaRPr lang="en-GB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915" y="3945104"/>
            <a:ext cx="864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do you think the African elephant lies along the line above?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914" y="4542027"/>
            <a:ext cx="8643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African elephants are listed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</a:t>
            </a:r>
            <a:r>
              <a:rPr lang="en-GB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Vulnerable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by</a:t>
            </a:r>
            <a:r>
              <a:rPr lang="en-GB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IUCN Red List of Threatened Species.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If we don’t take action, there is a real chance that these incredible animals could become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Endangered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, or even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Extinct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in the wild.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59" y="2955681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Vulnerable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2913" y="2817181"/>
            <a:ext cx="174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Critically Endangered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2" y="1551736"/>
            <a:ext cx="8287789" cy="5032375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Discuss in pairs: </a:t>
            </a:r>
            <a:r>
              <a:rPr lang="en-GB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GB" sz="2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hy is it important to protect elephants?</a:t>
            </a:r>
          </a:p>
          <a:p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the ‘gardeners of the forest’. They disperse plants by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depositing undigested seeds in their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dung.</a:t>
            </a:r>
          </a:p>
          <a:p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play a vital role in ecosystems.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During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the dry season, elephants use their tusks to dig for water.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also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provides water for other animals that share harsh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habitats.</a:t>
            </a: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Elephants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are among the most intelligent of the creatures with whom we share the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planet.</a:t>
            </a:r>
          </a:p>
          <a:p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live in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close-knit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family groups, caring for and protecting their young. </a:t>
            </a:r>
          </a:p>
          <a:p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Just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like humans, they mourn the loss of their family </a:t>
            </a:r>
            <a:r>
              <a:rPr lang="en-U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members.</a:t>
            </a:r>
            <a:endParaRPr lang="en-GB" sz="2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ORANGE BRUSH STROK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8604"/>
            <a:ext cx="8205222" cy="807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9123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orn Free Sans" pitchFamily="50" charset="0"/>
              </a:rPr>
              <a:t>Why does the world need elephants?</a:t>
            </a:r>
            <a:endParaRPr lang="en-GB" sz="36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  <p:pic>
        <p:nvPicPr>
          <p:cNvPr id="7" name="Picture 6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46" y="1407767"/>
            <a:ext cx="6902752" cy="23099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would </a:t>
            </a:r>
            <a:r>
              <a:rPr lang="en-GB" sz="23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en-GB" sz="2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tackle the illegal ivory trade?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 at the posters that have been put up around the classroom.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Move around the room to create a mind map of the different ways to help save Africa’s elephants.</a:t>
            </a:r>
          </a:p>
          <a:p>
            <a:pPr marL="457200" indent="-457200">
              <a:buFont typeface="+mj-lt"/>
              <a:buAutoNum type="arabicPeriod"/>
            </a:pPr>
            <a:endParaRPr lang="en-GB" sz="2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33904" y="3382959"/>
            <a:ext cx="3283528" cy="2469787"/>
            <a:chOff x="5454235" y="3166102"/>
            <a:chExt cx="2216489" cy="1581095"/>
          </a:xfrm>
        </p:grpSpPr>
        <p:pic>
          <p:nvPicPr>
            <p:cNvPr id="7" name="Picture 4" descr="https://lh6.googleusercontent.com/WkXFPXQJtt4e9b_5pbRb_tADTr_MOzdYDO1bRsRgW6q7Z749yA6IG_3Pm3ZmzQ1QgHsfG7nO0Lj7sh4Z0Xlt_TlkswFkesjFhxN3OO93xSNgfe_0pq5HLORSQdReOADJUbZ0hNq9wW3vuzIsS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54235" y="3166102"/>
              <a:ext cx="2216489" cy="1581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49769" y="3354631"/>
              <a:ext cx="1995797" cy="92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latin typeface="Born Free Sans"/>
                </a:rPr>
                <a:t>Write your name on a post-it note and stick it on the poster you think is the best solution</a:t>
              </a:r>
              <a:endParaRPr lang="en-GB" sz="2200" dirty="0">
                <a:latin typeface="Born Free San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5945" y="3625905"/>
            <a:ext cx="494094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When you have finished, answer the following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Which solution do you think is most effective?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Which solution do you think is least effective?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Which solution do you think is easiest to manage?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Which is the hardest to manage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ORANGE BRUSH STROK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8604"/>
            <a:ext cx="8205222" cy="807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82" y="582250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orn Free Sans" pitchFamily="50" charset="0"/>
              </a:rPr>
              <a:t>How can we protect elephants?	</a:t>
            </a:r>
            <a:endParaRPr lang="en-GB" sz="36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is the best way to protect African elephants against the illegal ivory trade?</a:t>
            </a:r>
          </a:p>
        </p:txBody>
      </p:sp>
      <p:pic>
        <p:nvPicPr>
          <p:cNvPr id="4" name="Picture 3" descr="ORANGE BRUSH STROK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562213"/>
            <a:ext cx="7484532" cy="807370"/>
          </a:xfrm>
          <a:prstGeom prst="rect">
            <a:avLst/>
          </a:prstGeom>
        </p:spPr>
      </p:pic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3554" y="611955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orn Free Sans" pitchFamily="50" charset="0"/>
              </a:rPr>
              <a:t>Plenary – class discussion	</a:t>
            </a:r>
            <a:endParaRPr lang="en-GB" sz="40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i="1" dirty="0" smtClean="0">
              <a:latin typeface="Born Free San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>
              <a:latin typeface="Born Free Sans"/>
            </a:endParaRPr>
          </a:p>
          <a:p>
            <a:endParaRPr lang="en-GB" dirty="0">
              <a:latin typeface="Born Free Sans"/>
            </a:endParaRPr>
          </a:p>
        </p:txBody>
      </p:sp>
    </p:spTree>
    <p:extLst>
      <p:ext uri="{BB962C8B-B14F-4D97-AF65-F5344CB8AC3E}">
        <p14:creationId xmlns:p14="http://schemas.microsoft.com/office/powerpoint/2010/main" val="2645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Fundraising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There are lots of ways for you to get involved and fundraise for Born Free. 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example hold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your </a:t>
            </a:r>
            <a:r>
              <a:rPr lang="en-US" sz="1800">
                <a:latin typeface="Helvetica" panose="020B0604020202020204" pitchFamily="34" charset="0"/>
                <a:cs typeface="Helvetica" panose="020B0604020202020204" pitchFamily="34" charset="0"/>
              </a:rPr>
              <a:t>own </a:t>
            </a:r>
            <a:r>
              <a:rPr lang="en-US" sz="1800" smtClean="0">
                <a:latin typeface="Helvetica" panose="020B0604020202020204" pitchFamily="34" charset="0"/>
                <a:cs typeface="Helvetica" panose="020B0604020202020204" pitchFamily="34" charset="0"/>
              </a:rPr>
              <a:t>‘Go Wild’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event or activity – big or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small - and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every single penny you raise will help Born Free care for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protect animals.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help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fundraising,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we have created a number of fundraising posters that you can choose from to help promote your event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Visit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www.bornfree.org.uk/fundraising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for more information</a:t>
            </a:r>
          </a:p>
          <a:p>
            <a:pPr marL="0" indent="0">
              <a:buNone/>
            </a:pPr>
            <a:endParaRPr lang="en-GB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 </a:t>
            </a: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the petition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www.bornfree.org.uk/ivory-trade-petition</a:t>
            </a:r>
            <a:endParaRPr lang="en-GB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Spread the word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Share on Facebook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Share on twitter</a:t>
            </a:r>
            <a:endParaRPr lang="en-GB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Donate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www.bornfree.org.uk/donate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Join </a:t>
            </a: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Wild Crew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www.bornfree.org.uk/kids-club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Picture 3" descr="ORANGE BRUSH STROK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562213"/>
            <a:ext cx="7484532" cy="807370"/>
          </a:xfrm>
          <a:prstGeom prst="rect">
            <a:avLst/>
          </a:prstGeom>
        </p:spPr>
      </p:pic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3554" y="611955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orn Free Sans" pitchFamily="50" charset="0"/>
              </a:rPr>
              <a:t>What can you do?	</a:t>
            </a:r>
            <a:endParaRPr lang="en-GB" sz="40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</TotalTime>
  <Words>293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Born Free Sans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David Bolton</cp:lastModifiedBy>
  <cp:revision>179</cp:revision>
  <dcterms:created xsi:type="dcterms:W3CDTF">2018-08-02T10:33:01Z</dcterms:created>
  <dcterms:modified xsi:type="dcterms:W3CDTF">2018-10-24T10:54:29Z</dcterms:modified>
</cp:coreProperties>
</file>