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71" r:id="rId4"/>
    <p:sldId id="272" r:id="rId5"/>
    <p:sldId id="264" r:id="rId6"/>
    <p:sldId id="276" r:id="rId7"/>
    <p:sldId id="277" r:id="rId8"/>
    <p:sldId id="262" r:id="rId9"/>
    <p:sldId id="274" r:id="rId10"/>
    <p:sldId id="27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C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9" autoAdjust="0"/>
    <p:restoredTop sz="87995" autoAdjust="0"/>
  </p:normalViewPr>
  <p:slideViewPr>
    <p:cSldViewPr snapToGrid="0">
      <p:cViewPr varScale="1">
        <p:scale>
          <a:sx n="80" d="100"/>
          <a:sy n="80"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76D4-E1EF-488A-8C3C-AB0C82ECD538}" type="datetimeFigureOut">
              <a:rPr lang="en-GB" smtClean="0"/>
              <a:t>17/10/2018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92BCE-D2E6-4AB7-9A13-29A032EDEA29}" type="slidenum">
              <a:rPr lang="en-GB" smtClean="0"/>
              <a:t>‹#›</a:t>
            </a:fld>
            <a:endParaRPr lang="en-GB"/>
          </a:p>
        </p:txBody>
      </p:sp>
    </p:spTree>
    <p:extLst>
      <p:ext uri="{BB962C8B-B14F-4D97-AF65-F5344CB8AC3E}">
        <p14:creationId xmlns:p14="http://schemas.microsoft.com/office/powerpoint/2010/main" val="9505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28054740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1</a:t>
            </a:fld>
            <a:endParaRPr lang="en-GB"/>
          </a:p>
        </p:txBody>
      </p:sp>
    </p:spTree>
    <p:extLst>
      <p:ext uri="{BB962C8B-B14F-4D97-AF65-F5344CB8AC3E}">
        <p14:creationId xmlns:p14="http://schemas.microsoft.com/office/powerpoint/2010/main" val="132518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3</a:t>
            </a:fld>
            <a:endParaRPr lang="en-GB"/>
          </a:p>
        </p:txBody>
      </p:sp>
    </p:spTree>
    <p:extLst>
      <p:ext uri="{BB962C8B-B14F-4D97-AF65-F5344CB8AC3E}">
        <p14:creationId xmlns:p14="http://schemas.microsoft.com/office/powerpoint/2010/main" val="379308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 the 19th century, ivory from elephants became a popular and fashionable product. It was used to make many things, including jewellery, combs and piano keys.</a:t>
            </a:r>
          </a:p>
          <a:p>
            <a:pPr lvl="0"/>
            <a:r>
              <a:rPr lang="en-GB" sz="1200" kern="1200" dirty="0" smtClean="0">
                <a:solidFill>
                  <a:schemeClr val="tx1"/>
                </a:solidFill>
                <a:effectLst/>
                <a:latin typeface="+mn-lt"/>
                <a:ea typeface="+mn-ea"/>
                <a:cs typeface="+mn-cs"/>
              </a:rPr>
              <a:t>This desire for ivory led to millions of elephants being killed for their tusks.</a:t>
            </a:r>
          </a:p>
          <a:p>
            <a:pPr lvl="0"/>
            <a:r>
              <a:rPr lang="en-GB" sz="1200" kern="1200" dirty="0" smtClean="0">
                <a:solidFill>
                  <a:schemeClr val="tx1"/>
                </a:solidFill>
                <a:effectLst/>
                <a:latin typeface="+mn-lt"/>
                <a:ea typeface="+mn-ea"/>
                <a:cs typeface="+mn-cs"/>
              </a:rPr>
              <a:t>A century ago, there were maybe 5 million elephants across Africa. Now there are less than 500,000.</a:t>
            </a:r>
          </a:p>
          <a:p>
            <a:r>
              <a:rPr lang="en-GB" sz="1200" kern="1200" dirty="0" smtClean="0">
                <a:solidFill>
                  <a:schemeClr val="tx1"/>
                </a:solidFill>
                <a:effectLst/>
                <a:latin typeface="+mn-lt"/>
                <a:ea typeface="+mn-ea"/>
                <a:cs typeface="+mn-cs"/>
              </a:rPr>
              <a:t>Around 20,000 African elephants are being killed every year for their ivory - that's around 55 everyday, or one every 25 minutes</a:t>
            </a:r>
            <a:endParaRPr lang="en-GB" dirty="0" smtClean="0"/>
          </a:p>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4</a:t>
            </a:fld>
            <a:endParaRPr lang="en-GB"/>
          </a:p>
        </p:txBody>
      </p:sp>
    </p:spTree>
    <p:extLst>
      <p:ext uri="{BB962C8B-B14F-4D97-AF65-F5344CB8AC3E}">
        <p14:creationId xmlns:p14="http://schemas.microsoft.com/office/powerpoint/2010/main" val="346528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https://vimeo.com/280547403</a:t>
            </a:r>
            <a:r>
              <a:rPr lang="en-GB" sz="1200" kern="1200" dirty="0" smtClean="0">
                <a:solidFill>
                  <a:schemeClr val="tx1"/>
                </a:solidFill>
                <a:effectLst/>
                <a:latin typeface="+mn-lt"/>
                <a:ea typeface="+mn-ea"/>
                <a:cs typeface="+mn-cs"/>
              </a:rPr>
              <a:t> </a:t>
            </a:r>
            <a:endParaRPr lang="en-GB" dirty="0" smtClean="0"/>
          </a:p>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5</a:t>
            </a:fld>
            <a:endParaRPr lang="en-GB"/>
          </a:p>
        </p:txBody>
      </p:sp>
    </p:spTree>
    <p:extLst>
      <p:ext uri="{BB962C8B-B14F-4D97-AF65-F5344CB8AC3E}">
        <p14:creationId xmlns:p14="http://schemas.microsoft.com/office/powerpoint/2010/main" val="316646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6</a:t>
            </a:fld>
            <a:endParaRPr lang="en-GB"/>
          </a:p>
        </p:txBody>
      </p:sp>
    </p:spTree>
    <p:extLst>
      <p:ext uri="{BB962C8B-B14F-4D97-AF65-F5344CB8AC3E}">
        <p14:creationId xmlns:p14="http://schemas.microsoft.com/office/powerpoint/2010/main" val="296930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7</a:t>
            </a:fld>
            <a:endParaRPr lang="en-GB"/>
          </a:p>
        </p:txBody>
      </p:sp>
    </p:spTree>
    <p:extLst>
      <p:ext uri="{BB962C8B-B14F-4D97-AF65-F5344CB8AC3E}">
        <p14:creationId xmlns:p14="http://schemas.microsoft.com/office/powerpoint/2010/main" val="50518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92BCE-D2E6-4AB7-9A13-29A032EDEA29}" type="slidenum">
              <a:rPr lang="en-GB" smtClean="0"/>
              <a:t>8</a:t>
            </a:fld>
            <a:endParaRPr lang="en-GB"/>
          </a:p>
        </p:txBody>
      </p:sp>
    </p:spTree>
    <p:extLst>
      <p:ext uri="{BB962C8B-B14F-4D97-AF65-F5344CB8AC3E}">
        <p14:creationId xmlns:p14="http://schemas.microsoft.com/office/powerpoint/2010/main" val="365008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7229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64208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36043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346156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106136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191128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155713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61189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142670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78960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0E05A-A306-4499-811E-E70F13BB32F3}" type="datetimeFigureOut">
              <a:rPr lang="en-GB" smtClean="0"/>
              <a:t>17/10/2018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30422-5B4E-41CD-851C-F6D43861455D}" type="slidenum">
              <a:rPr lang="en-GB" smtClean="0"/>
              <a:t>‹#›</a:t>
            </a:fld>
            <a:endParaRPr lang="en-GB" dirty="0"/>
          </a:p>
        </p:txBody>
      </p:sp>
    </p:spTree>
    <p:extLst>
      <p:ext uri="{BB962C8B-B14F-4D97-AF65-F5344CB8AC3E}">
        <p14:creationId xmlns:p14="http://schemas.microsoft.com/office/powerpoint/2010/main" val="140456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0E05A-A306-4499-811E-E70F13BB32F3}" type="datetimeFigureOut">
              <a:rPr lang="en-GB" smtClean="0"/>
              <a:t>17/10/2018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30422-5B4E-41CD-851C-F6D43861455D}" type="slidenum">
              <a:rPr lang="en-GB" smtClean="0"/>
              <a:t>‹#›</a:t>
            </a:fld>
            <a:endParaRPr lang="en-GB" dirty="0"/>
          </a:p>
        </p:txBody>
      </p:sp>
    </p:spTree>
    <p:extLst>
      <p:ext uri="{BB962C8B-B14F-4D97-AF65-F5344CB8AC3E}">
        <p14:creationId xmlns:p14="http://schemas.microsoft.com/office/powerpoint/2010/main" val="986749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uFPS2rWqFXo"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bornfree.org.uk/ivory-trade-petition" TargetMode="External"/><Relationship Id="rId7" Type="http://schemas.openxmlformats.org/officeDocument/2006/relationships/hyperlink" Target="https://www.bornfree.org.uk/kids-club" TargetMode="External"/><Relationship Id="rId2" Type="http://schemas.openxmlformats.org/officeDocument/2006/relationships/hyperlink" Target="https://www.bornfree.org.uk/fundraising" TargetMode="External"/><Relationship Id="rId1" Type="http://schemas.openxmlformats.org/officeDocument/2006/relationships/slideLayout" Target="../slideLayouts/slideLayout2.xml"/><Relationship Id="rId6" Type="http://schemas.openxmlformats.org/officeDocument/2006/relationships/hyperlink" Target="https://www.bornfree.org.uk/donate" TargetMode="External"/><Relationship Id="rId5" Type="http://schemas.openxmlformats.org/officeDocument/2006/relationships/hyperlink" Target="https://twitter.com/intent/tweet?url=https://www.bornfree.org.uk/ivory-trade&amp;text=&amp;via=BornFreeFDN" TargetMode="External"/><Relationship Id="rId4" Type="http://schemas.openxmlformats.org/officeDocument/2006/relationships/hyperlink" Target="https://www.facebook.com/sharer/sharer.php?u=https://www.bornfree.org.uk/ivory-trade"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503811"/>
            <a:ext cx="4123116" cy="810064"/>
            <a:chOff x="0" y="1771684"/>
            <a:chExt cx="4123116" cy="810064"/>
          </a:xfrm>
        </p:grpSpPr>
        <p:pic>
          <p:nvPicPr>
            <p:cNvPr id="5" name="Picture 4" descr="BLACK BRUSH STROK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 y="1771684"/>
              <a:ext cx="4123113" cy="810064"/>
            </a:xfrm>
            <a:prstGeom prst="rect">
              <a:avLst/>
            </a:prstGeom>
          </p:spPr>
        </p:pic>
        <p:sp>
          <p:nvSpPr>
            <p:cNvPr id="6" name="TextBox 5"/>
            <p:cNvSpPr txBox="1"/>
            <p:nvPr/>
          </p:nvSpPr>
          <p:spPr>
            <a:xfrm>
              <a:off x="0" y="1884328"/>
              <a:ext cx="3873176" cy="584775"/>
            </a:xfrm>
            <a:prstGeom prst="rect">
              <a:avLst/>
            </a:prstGeom>
            <a:noFill/>
          </p:spPr>
          <p:txBody>
            <a:bodyPr wrap="none" rtlCol="0">
              <a:spAutoFit/>
            </a:bodyPr>
            <a:lstStyle/>
            <a:p>
              <a:r>
                <a:rPr lang="en-US" sz="3200" b="1" dirty="0" smtClean="0">
                  <a:solidFill>
                    <a:schemeClr val="bg1"/>
                  </a:solidFill>
                  <a:latin typeface="Born Free Sans"/>
                </a:rPr>
                <a:t>Elephants in Crisis</a:t>
              </a:r>
              <a:endParaRPr lang="en-US" sz="3200" b="1" dirty="0">
                <a:solidFill>
                  <a:schemeClr val="bg1"/>
                </a:solidFill>
                <a:latin typeface="Born Free Sans"/>
              </a:endParaRPr>
            </a:p>
          </p:txBody>
        </p:sp>
      </p:grpSp>
      <p:grpSp>
        <p:nvGrpSpPr>
          <p:cNvPr id="3" name="Group 2"/>
          <p:cNvGrpSpPr/>
          <p:nvPr/>
        </p:nvGrpSpPr>
        <p:grpSpPr>
          <a:xfrm>
            <a:off x="0" y="1426519"/>
            <a:ext cx="6605513" cy="810064"/>
            <a:chOff x="0" y="682691"/>
            <a:chExt cx="6605513" cy="810064"/>
          </a:xfrm>
        </p:grpSpPr>
        <p:pic>
          <p:nvPicPr>
            <p:cNvPr id="7" name="Picture 6" descr="BLACK BRUSH STROK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82691"/>
              <a:ext cx="6605513" cy="810064"/>
            </a:xfrm>
            <a:prstGeom prst="rect">
              <a:avLst/>
            </a:prstGeom>
          </p:spPr>
        </p:pic>
        <p:sp>
          <p:nvSpPr>
            <p:cNvPr id="8" name="TextBox 7"/>
            <p:cNvSpPr txBox="1"/>
            <p:nvPr/>
          </p:nvSpPr>
          <p:spPr>
            <a:xfrm>
              <a:off x="0" y="795335"/>
              <a:ext cx="3666388" cy="584775"/>
            </a:xfrm>
            <a:prstGeom prst="rect">
              <a:avLst/>
            </a:prstGeom>
            <a:noFill/>
          </p:spPr>
          <p:txBody>
            <a:bodyPr wrap="none" rtlCol="0">
              <a:spAutoFit/>
            </a:bodyPr>
            <a:lstStyle/>
            <a:p>
              <a:r>
                <a:rPr lang="en-US" sz="3200" b="1" dirty="0" smtClean="0">
                  <a:solidFill>
                    <a:schemeClr val="bg1"/>
                  </a:solidFill>
                  <a:latin typeface="Born Free Sans"/>
                </a:rPr>
                <a:t>Lesson 2: Threats</a:t>
              </a:r>
              <a:endParaRPr lang="en-US" sz="3200" b="1" dirty="0">
                <a:solidFill>
                  <a:schemeClr val="bg1"/>
                </a:solidFill>
                <a:latin typeface="Born Free Sans"/>
              </a:endParaRPr>
            </a:p>
          </p:txBody>
        </p:sp>
      </p:grpSp>
      <p:sp>
        <p:nvSpPr>
          <p:cNvPr id="10" name="Rectangle 9"/>
          <p:cNvSpPr/>
          <p:nvPr/>
        </p:nvSpPr>
        <p:spPr>
          <a:xfrm>
            <a:off x="133275" y="5066478"/>
            <a:ext cx="6472238" cy="1477328"/>
          </a:xfrm>
          <a:prstGeom prst="rect">
            <a:avLst/>
          </a:prstGeom>
        </p:spPr>
        <p:txBody>
          <a:bodyPr wrap="square">
            <a:spAutoFit/>
          </a:bodyPr>
          <a:lstStyle/>
          <a:p>
            <a:pPr lvl="0">
              <a:spcAft>
                <a:spcPts val="0"/>
              </a:spcAft>
              <a:tabLst>
                <a:tab pos="107950" algn="l"/>
              </a:tabLst>
            </a:pPr>
            <a:r>
              <a:rPr lang="en-GB" dirty="0" smtClean="0">
                <a:solidFill>
                  <a:schemeClr val="bg1"/>
                </a:solidFill>
                <a:latin typeface="Helvetica" panose="020B0604020202020204" pitchFamily="34" charset="0"/>
                <a:cs typeface="Helvetica" panose="020B0604020202020204" pitchFamily="34" charset="0"/>
              </a:rPr>
              <a:t>Learning objectives:</a:t>
            </a:r>
          </a:p>
          <a:p>
            <a:pPr marL="342900" lvl="0" indent="-342900">
              <a:spcAft>
                <a:spcPts val="0"/>
              </a:spcAft>
              <a:buFont typeface="Symbol" panose="05050102010706020507" pitchFamily="18" charset="2"/>
              <a:buChar char=""/>
              <a:tabLst>
                <a:tab pos="107950" algn="l"/>
              </a:tabLst>
            </a:pPr>
            <a:r>
              <a:rPr lang="en-GB" dirty="0" smtClean="0">
                <a:solidFill>
                  <a:schemeClr val="bg1"/>
                </a:solidFill>
                <a:latin typeface="Helvetica" panose="020B0604020202020204" pitchFamily="34" charset="0"/>
                <a:cs typeface="Helvetica" panose="020B0604020202020204" pitchFamily="34" charset="0"/>
              </a:rPr>
              <a:t>To </a:t>
            </a:r>
            <a:r>
              <a:rPr lang="en-GB" dirty="0">
                <a:solidFill>
                  <a:schemeClr val="bg1"/>
                </a:solidFill>
                <a:latin typeface="Helvetica" panose="020B0604020202020204" pitchFamily="34" charset="0"/>
                <a:cs typeface="Helvetica" panose="020B0604020202020204" pitchFamily="34" charset="0"/>
              </a:rPr>
              <a:t>explain why ivory is in </a:t>
            </a:r>
            <a:r>
              <a:rPr lang="en-GB" dirty="0" smtClean="0">
                <a:solidFill>
                  <a:schemeClr val="bg1"/>
                </a:solidFill>
                <a:latin typeface="Helvetica" panose="020B0604020202020204" pitchFamily="34" charset="0"/>
                <a:cs typeface="Helvetica" panose="020B0604020202020204" pitchFamily="34" charset="0"/>
              </a:rPr>
              <a:t>demand.</a:t>
            </a:r>
            <a:endParaRPr lang="en-GB" sz="2000" dirty="0">
              <a:solidFill>
                <a:schemeClr val="bg1"/>
              </a:solidFill>
              <a:latin typeface="Helvetica" panose="020B0604020202020204" pitchFamily="34" charset="0"/>
              <a:cs typeface="Helvetica" panose="020B0604020202020204" pitchFamily="34" charset="0"/>
            </a:endParaRPr>
          </a:p>
          <a:p>
            <a:pPr marL="342900" lvl="0" indent="-342900">
              <a:spcAft>
                <a:spcPts val="0"/>
              </a:spcAft>
              <a:buFont typeface="Symbol" panose="05050102010706020507" pitchFamily="18" charset="2"/>
              <a:buChar char=""/>
              <a:tabLst>
                <a:tab pos="107950" algn="l"/>
              </a:tabLst>
            </a:pPr>
            <a:r>
              <a:rPr lang="en-GB" dirty="0">
                <a:solidFill>
                  <a:schemeClr val="bg1"/>
                </a:solidFill>
                <a:latin typeface="Helvetica" panose="020B0604020202020204" pitchFamily="34" charset="0"/>
                <a:cs typeface="Helvetica" panose="020B0604020202020204" pitchFamily="34" charset="0"/>
              </a:rPr>
              <a:t>To explain the causes and effects of the international trade in illegal ivory.</a:t>
            </a:r>
            <a:endParaRPr lang="en-GB" sz="2000" dirty="0">
              <a:solidFill>
                <a:schemeClr val="bg1"/>
              </a:solidFill>
              <a:latin typeface="Helvetica" panose="020B0604020202020204" pitchFamily="34" charset="0"/>
              <a:cs typeface="Helvetica" panose="020B0604020202020204" pitchFamily="34" charset="0"/>
            </a:endParaRPr>
          </a:p>
          <a:p>
            <a:pPr marL="342900" lvl="0" indent="-342900">
              <a:spcAft>
                <a:spcPts val="0"/>
              </a:spcAft>
              <a:buFont typeface="Symbol" panose="05050102010706020507" pitchFamily="18" charset="2"/>
              <a:buChar char=""/>
              <a:tabLst>
                <a:tab pos="107950" algn="l"/>
              </a:tabLst>
            </a:pPr>
            <a:r>
              <a:rPr lang="en-GB" dirty="0">
                <a:solidFill>
                  <a:schemeClr val="bg1"/>
                </a:solidFill>
                <a:latin typeface="Helvetica" panose="020B0604020202020204" pitchFamily="34" charset="0"/>
                <a:cs typeface="Helvetica" panose="020B0604020202020204" pitchFamily="34" charset="0"/>
              </a:rPr>
              <a:t>To begin to identify solutions to the illegal trade in ivory</a:t>
            </a:r>
            <a:r>
              <a:rPr lang="en-GB" dirty="0" smtClean="0">
                <a:solidFill>
                  <a:schemeClr val="bg1"/>
                </a:solidFill>
                <a:latin typeface="Helvetica" panose="020B0604020202020204" pitchFamily="34" charset="0"/>
                <a:cs typeface="Helvetica" panose="020B0604020202020204" pitchFamily="34" charset="0"/>
              </a:rPr>
              <a:t>.</a:t>
            </a:r>
            <a:endParaRPr lang="en-GB" sz="2000" dirty="0">
              <a:solidFill>
                <a:schemeClr val="bg1"/>
              </a:solidFill>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3859" y="6087675"/>
            <a:ext cx="1845732" cy="637106"/>
          </a:xfrm>
          <a:prstGeom prst="rect">
            <a:avLst/>
          </a:prstGeom>
        </p:spPr>
      </p:pic>
    </p:spTree>
    <p:extLst>
      <p:ext uri="{BB962C8B-B14F-4D97-AF65-F5344CB8AC3E}">
        <p14:creationId xmlns:p14="http://schemas.microsoft.com/office/powerpoint/2010/main" val="149177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F PRESENTATION SLIDE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809"/>
            <a:ext cx="9160933" cy="6994239"/>
          </a:xfrm>
          <a:prstGeom prst="rect">
            <a:avLst/>
          </a:prstGeom>
        </p:spPr>
      </p:pic>
    </p:spTree>
    <p:extLst>
      <p:ext uri="{BB962C8B-B14F-4D97-AF65-F5344CB8AC3E}">
        <p14:creationId xmlns:p14="http://schemas.microsoft.com/office/powerpoint/2010/main" val="1164009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958669" y="1603706"/>
            <a:ext cx="1604724" cy="1442448"/>
          </a:xfrm>
        </p:spPr>
      </p:pic>
      <p:pic>
        <p:nvPicPr>
          <p:cNvPr id="4" name="Picture 3" descr="ORANGE BRUSH STROK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562213"/>
            <a:ext cx="8137242" cy="807370"/>
          </a:xfrm>
          <a:prstGeom prst="rect">
            <a:avLst/>
          </a:prstGeom>
        </p:spPr>
      </p:pic>
      <p:pic>
        <p:nvPicPr>
          <p:cNvPr id="6" name="Picture 5" descr="Born Free-Black-LA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5668" y="6087675"/>
            <a:ext cx="1845733" cy="637106"/>
          </a:xfrm>
          <a:prstGeom prst="rect">
            <a:avLst/>
          </a:prstGeom>
        </p:spPr>
      </p:pic>
      <p:sp>
        <p:nvSpPr>
          <p:cNvPr id="2" name="TextBox 1"/>
          <p:cNvSpPr txBox="1"/>
          <p:nvPr/>
        </p:nvSpPr>
        <p:spPr>
          <a:xfrm>
            <a:off x="0" y="673510"/>
            <a:ext cx="7498080" cy="584775"/>
          </a:xfrm>
          <a:prstGeom prst="rect">
            <a:avLst/>
          </a:prstGeom>
          <a:noFill/>
        </p:spPr>
        <p:txBody>
          <a:bodyPr wrap="square" rtlCol="0">
            <a:spAutoFit/>
          </a:bodyPr>
          <a:lstStyle/>
          <a:p>
            <a:r>
              <a:rPr lang="en-GB" sz="3200" b="1" dirty="0" smtClean="0">
                <a:solidFill>
                  <a:schemeClr val="bg1"/>
                </a:solidFill>
                <a:latin typeface="Born Free Sans" pitchFamily="50" charset="0"/>
              </a:rPr>
              <a:t>What do all these items have in common?</a:t>
            </a:r>
            <a:endParaRPr lang="en-GB" sz="3200" b="1" dirty="0">
              <a:solidFill>
                <a:schemeClr val="bg1"/>
              </a:solidFill>
              <a:latin typeface="Born Free Sans" pitchFamily="50" charset="0"/>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0263" y="1510443"/>
            <a:ext cx="1628975" cy="1628975"/>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50588" y="1553788"/>
            <a:ext cx="2633631" cy="1836902"/>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1525" y="2996177"/>
            <a:ext cx="3233430" cy="1616715"/>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7284" y="2811972"/>
            <a:ext cx="4490352" cy="2245176"/>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6287" y="3139418"/>
            <a:ext cx="1663344" cy="166103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5434" y="1706208"/>
            <a:ext cx="1950082" cy="1433210"/>
          </a:xfrm>
          <a:prstGeom prst="rect">
            <a:avLst/>
          </a:prstGeom>
        </p:spPr>
      </p:pic>
      <p:sp>
        <p:nvSpPr>
          <p:cNvPr id="16" name="Rectangle 15"/>
          <p:cNvSpPr/>
          <p:nvPr/>
        </p:nvSpPr>
        <p:spPr>
          <a:xfrm>
            <a:off x="205434" y="4941975"/>
            <a:ext cx="6970234" cy="1323439"/>
          </a:xfrm>
          <a:prstGeom prst="rect">
            <a:avLst/>
          </a:prstGeom>
        </p:spPr>
        <p:txBody>
          <a:bodyPr wrap="square">
            <a:spAutoFit/>
          </a:bodyPr>
          <a:lstStyle/>
          <a:p>
            <a:r>
              <a:rPr lang="en-GB" sz="2000" b="1" dirty="0">
                <a:latin typeface="Helvetica" panose="020B0604020202020204" pitchFamily="34" charset="0"/>
                <a:cs typeface="Helvetica" panose="020B0604020202020204" pitchFamily="34" charset="0"/>
              </a:rPr>
              <a:t>Which have you had a chance to see and feel close up? </a:t>
            </a:r>
          </a:p>
          <a:p>
            <a:endParaRPr lang="en-GB" sz="2000" b="1" dirty="0">
              <a:latin typeface="Helvetica" panose="020B0604020202020204" pitchFamily="34" charset="0"/>
              <a:cs typeface="Helvetica" panose="020B0604020202020204" pitchFamily="34" charset="0"/>
            </a:endParaRPr>
          </a:p>
          <a:p>
            <a:r>
              <a:rPr lang="en-GB" sz="2000" b="1" dirty="0">
                <a:latin typeface="Helvetica" panose="020B0604020202020204" pitchFamily="34" charset="0"/>
                <a:cs typeface="Helvetica" panose="020B0604020202020204" pitchFamily="34" charset="0"/>
              </a:rPr>
              <a:t>What other materials can be and have been used for these objects</a:t>
            </a:r>
            <a:r>
              <a:rPr lang="en-GB" sz="2000" b="1" dirty="0" smtClean="0">
                <a:latin typeface="Helvetica" panose="020B0604020202020204" pitchFamily="34" charset="0"/>
                <a:cs typeface="Helvetica" panose="020B0604020202020204" pitchFamily="34" charset="0"/>
              </a:rPr>
              <a:t>?</a:t>
            </a:r>
            <a:endParaRPr lang="en-GB" sz="2000" b="1" dirty="0">
              <a:latin typeface="Helvetica" panose="020B0604020202020204" pitchFamily="34" charset="0"/>
              <a:cs typeface="Helvetica" panose="020B0604020202020204" pitchFamily="34" charset="0"/>
            </a:endParaRPr>
          </a:p>
        </p:txBody>
      </p:sp>
      <p:sp>
        <p:nvSpPr>
          <p:cNvPr id="13" name="TextBox 12"/>
          <p:cNvSpPr txBox="1"/>
          <p:nvPr/>
        </p:nvSpPr>
        <p:spPr>
          <a:xfrm>
            <a:off x="-4527" y="6589148"/>
            <a:ext cx="3433527" cy="261610"/>
          </a:xfrm>
          <a:prstGeom prst="rect">
            <a:avLst/>
          </a:prstGeom>
          <a:noFill/>
        </p:spPr>
        <p:txBody>
          <a:bodyPr wrap="square" rtlCol="0">
            <a:spAutoFit/>
          </a:bodyPr>
          <a:lstStyle/>
          <a:p>
            <a:r>
              <a:rPr lang="en-GB" sz="1100" dirty="0" smtClean="0">
                <a:solidFill>
                  <a:schemeClr val="bg1">
                    <a:lumMod val="75000"/>
                  </a:schemeClr>
                </a:solidFill>
              </a:rPr>
              <a:t>Images sourced from Pixaby.com (</a:t>
            </a:r>
            <a:r>
              <a:rPr lang="en-GB" sz="1100" dirty="0">
                <a:solidFill>
                  <a:schemeClr val="bg1">
                    <a:lumMod val="75000"/>
                  </a:schemeClr>
                </a:solidFill>
              </a:rPr>
              <a:t>c</a:t>
            </a:r>
            <a:r>
              <a:rPr lang="en-GB" sz="1100" dirty="0" smtClean="0">
                <a:solidFill>
                  <a:schemeClr val="bg1">
                    <a:lumMod val="75000"/>
                  </a:schemeClr>
                </a:solidFill>
              </a:rPr>
              <a:t>reative commons)</a:t>
            </a:r>
            <a:endParaRPr lang="en-GB" sz="1100" dirty="0">
              <a:solidFill>
                <a:schemeClr val="bg1">
                  <a:lumMod val="75000"/>
                </a:schemeClr>
              </a:solidFill>
            </a:endParaRPr>
          </a:p>
        </p:txBody>
      </p:sp>
    </p:spTree>
    <p:extLst>
      <p:ext uri="{BB962C8B-B14F-4D97-AF65-F5344CB8AC3E}">
        <p14:creationId xmlns:p14="http://schemas.microsoft.com/office/powerpoint/2010/main" val="22367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 BRUSH STROK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562213"/>
            <a:ext cx="7484532" cy="807370"/>
          </a:xfrm>
          <a:prstGeom prst="rect">
            <a:avLst/>
          </a:prstGeom>
        </p:spPr>
      </p:pic>
      <p:pic>
        <p:nvPicPr>
          <p:cNvPr id="6" name="Picture 5" descr="Born Free-Black-LA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5668" y="6087675"/>
            <a:ext cx="1845733" cy="637106"/>
          </a:xfrm>
          <a:prstGeom prst="rect">
            <a:avLst/>
          </a:prstGeom>
        </p:spPr>
      </p:pic>
      <p:sp>
        <p:nvSpPr>
          <p:cNvPr id="2" name="TextBox 1"/>
          <p:cNvSpPr txBox="1"/>
          <p:nvPr/>
        </p:nvSpPr>
        <p:spPr>
          <a:xfrm>
            <a:off x="-13554" y="562213"/>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Ivory</a:t>
            </a:r>
            <a:endParaRPr lang="en-GB" sz="4000" b="1" dirty="0">
              <a:solidFill>
                <a:schemeClr val="bg1"/>
              </a:solidFill>
              <a:latin typeface="Born Free Sans" pitchFamily="50" charset="0"/>
            </a:endParaRPr>
          </a:p>
        </p:txBody>
      </p:sp>
      <p:sp>
        <p:nvSpPr>
          <p:cNvPr id="7" name="Content Placeholder 2"/>
          <p:cNvSpPr txBox="1">
            <a:spLocks/>
          </p:cNvSpPr>
          <p:nvPr/>
        </p:nvSpPr>
        <p:spPr>
          <a:xfrm>
            <a:off x="194782" y="1979895"/>
            <a:ext cx="5628669" cy="5247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Helvetica" panose="020B0604020202020204" pitchFamily="34" charset="0"/>
                <a:cs typeface="Helvetica" panose="020B0604020202020204" pitchFamily="34" charset="0"/>
              </a:rPr>
              <a:t>What is ivory?</a:t>
            </a:r>
          </a:p>
          <a:p>
            <a:r>
              <a:rPr lang="en-US" sz="2400" dirty="0" smtClean="0">
                <a:latin typeface="Helvetica" panose="020B0604020202020204" pitchFamily="34" charset="0"/>
                <a:cs typeface="Helvetica" panose="020B0604020202020204" pitchFamily="34" charset="0"/>
              </a:rPr>
              <a:t>Ivory </a:t>
            </a:r>
            <a:r>
              <a:rPr lang="en-US" sz="2400" dirty="0">
                <a:latin typeface="Helvetica" panose="020B0604020202020204" pitchFamily="34" charset="0"/>
                <a:cs typeface="Helvetica" panose="020B0604020202020204" pitchFamily="34" charset="0"/>
              </a:rPr>
              <a:t>is </a:t>
            </a:r>
            <a:r>
              <a:rPr lang="en-US" sz="2400" dirty="0" smtClean="0">
                <a:latin typeface="Helvetica" panose="020B0604020202020204" pitchFamily="34" charset="0"/>
                <a:cs typeface="Helvetica" panose="020B0604020202020204" pitchFamily="34" charset="0"/>
              </a:rPr>
              <a:t>a </a:t>
            </a:r>
            <a:r>
              <a:rPr lang="en-US" sz="2400" dirty="0">
                <a:latin typeface="Helvetica" panose="020B0604020202020204" pitchFamily="34" charset="0"/>
                <a:cs typeface="Helvetica" panose="020B0604020202020204" pitchFamily="34" charset="0"/>
              </a:rPr>
              <a:t>hard, white material that some animals' teeth and tusks are made </a:t>
            </a:r>
            <a:r>
              <a:rPr lang="en-US" sz="2400" dirty="0" smtClean="0">
                <a:latin typeface="Helvetica" panose="020B0604020202020204" pitchFamily="34" charset="0"/>
                <a:cs typeface="Helvetica" panose="020B0604020202020204" pitchFamily="34" charset="0"/>
              </a:rPr>
              <a:t>from – including elephants, hippopotamuses and </a:t>
            </a:r>
            <a:r>
              <a:rPr lang="en-US" sz="2400" dirty="0">
                <a:latin typeface="Helvetica" panose="020B0604020202020204" pitchFamily="34" charset="0"/>
                <a:cs typeface="Helvetica" panose="020B0604020202020204" pitchFamily="34" charset="0"/>
              </a:rPr>
              <a:t>some </a:t>
            </a:r>
            <a:r>
              <a:rPr lang="en-US" sz="2400" dirty="0" smtClean="0">
                <a:latin typeface="Helvetica" panose="020B0604020202020204" pitchFamily="34" charset="0"/>
                <a:cs typeface="Helvetica" panose="020B0604020202020204" pitchFamily="34" charset="0"/>
              </a:rPr>
              <a:t>whales.</a:t>
            </a:r>
          </a:p>
          <a:p>
            <a:r>
              <a:rPr lang="en-US" sz="2400" dirty="0">
                <a:latin typeface="Helvetica" panose="020B0604020202020204" pitchFamily="34" charset="0"/>
                <a:cs typeface="Helvetica" panose="020B0604020202020204" pitchFamily="34" charset="0"/>
              </a:rPr>
              <a:t>In the 19</a:t>
            </a:r>
            <a:r>
              <a:rPr lang="en-US" sz="2400" baseline="30000" dirty="0">
                <a:latin typeface="Helvetica" panose="020B0604020202020204" pitchFamily="34" charset="0"/>
                <a:cs typeface="Helvetica" panose="020B0604020202020204" pitchFamily="34" charset="0"/>
              </a:rPr>
              <a:t>th</a:t>
            </a:r>
            <a:r>
              <a:rPr lang="en-US" sz="2400" dirty="0">
                <a:latin typeface="Helvetica" panose="020B0604020202020204" pitchFamily="34" charset="0"/>
                <a:cs typeface="Helvetica" panose="020B0604020202020204" pitchFamily="34" charset="0"/>
              </a:rPr>
              <a:t> century, ivory </a:t>
            </a:r>
            <a:r>
              <a:rPr lang="en-US" sz="2400" dirty="0" smtClean="0">
                <a:latin typeface="Helvetica" panose="020B0604020202020204" pitchFamily="34" charset="0"/>
                <a:cs typeface="Helvetica" panose="020B0604020202020204" pitchFamily="34" charset="0"/>
              </a:rPr>
              <a:t>from elephants became </a:t>
            </a:r>
            <a:r>
              <a:rPr lang="en-US" sz="2400" dirty="0">
                <a:latin typeface="Helvetica" panose="020B0604020202020204" pitchFamily="34" charset="0"/>
                <a:cs typeface="Helvetica" panose="020B0604020202020204" pitchFamily="34" charset="0"/>
              </a:rPr>
              <a:t>a popular and fashionable product. It was used to make many things, including </a:t>
            </a:r>
            <a:r>
              <a:rPr lang="en-GB" sz="2400" dirty="0">
                <a:latin typeface="Helvetica" panose="020B0604020202020204" pitchFamily="34" charset="0"/>
                <a:cs typeface="Helvetica" panose="020B0604020202020204" pitchFamily="34" charset="0"/>
              </a:rPr>
              <a:t>jewellery</a:t>
            </a:r>
            <a:r>
              <a:rPr lang="en-US" sz="2400" dirty="0">
                <a:latin typeface="Helvetica" panose="020B0604020202020204" pitchFamily="34" charset="0"/>
                <a:cs typeface="Helvetica" panose="020B0604020202020204" pitchFamily="34" charset="0"/>
              </a:rPr>
              <a:t>, combs and piano keys</a:t>
            </a:r>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3451" y="1880411"/>
            <a:ext cx="3078747" cy="3596952"/>
          </a:xfrm>
          <a:prstGeom prst="rect">
            <a:avLst/>
          </a:prstGeom>
        </p:spPr>
      </p:pic>
    </p:spTree>
    <p:extLst>
      <p:ext uri="{BB962C8B-B14F-4D97-AF65-F5344CB8AC3E}">
        <p14:creationId xmlns:p14="http://schemas.microsoft.com/office/powerpoint/2010/main" val="14603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 BRUSH STROK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562213"/>
            <a:ext cx="7484532" cy="807370"/>
          </a:xfrm>
          <a:prstGeom prst="rect">
            <a:avLst/>
          </a:prstGeom>
        </p:spPr>
      </p:pic>
      <p:pic>
        <p:nvPicPr>
          <p:cNvPr id="6" name="Picture 5" descr="Born Free-Black-LA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5668" y="6087675"/>
            <a:ext cx="1845733" cy="637106"/>
          </a:xfrm>
          <a:prstGeom prst="rect">
            <a:avLst/>
          </a:prstGeom>
        </p:spPr>
      </p:pic>
      <p:sp>
        <p:nvSpPr>
          <p:cNvPr id="2" name="TextBox 1"/>
          <p:cNvSpPr txBox="1"/>
          <p:nvPr/>
        </p:nvSpPr>
        <p:spPr>
          <a:xfrm>
            <a:off x="-13554" y="562213"/>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Ivory</a:t>
            </a:r>
            <a:endParaRPr lang="en-GB" sz="4000" b="1" dirty="0">
              <a:solidFill>
                <a:schemeClr val="bg1"/>
              </a:solidFill>
              <a:latin typeface="Born Free Sans" pitchFamily="50" charset="0"/>
            </a:endParaRPr>
          </a:p>
        </p:txBody>
      </p:sp>
      <p:sp>
        <p:nvSpPr>
          <p:cNvPr id="3" name="TextBox 2"/>
          <p:cNvSpPr txBox="1"/>
          <p:nvPr/>
        </p:nvSpPr>
        <p:spPr>
          <a:xfrm>
            <a:off x="557078" y="4943216"/>
            <a:ext cx="5513522" cy="646331"/>
          </a:xfrm>
          <a:prstGeom prst="rect">
            <a:avLst/>
          </a:prstGeom>
          <a:noFill/>
        </p:spPr>
        <p:txBody>
          <a:bodyPr wrap="square" rtlCol="0">
            <a:spAutoFit/>
          </a:bodyPr>
          <a:lstStyle/>
          <a:p>
            <a:r>
              <a:rPr lang="en-GB" sz="3600" b="1" dirty="0" smtClean="0">
                <a:latin typeface="Helvetica" panose="020B0604020202020204" pitchFamily="34" charset="0"/>
                <a:cs typeface="Helvetica" panose="020B0604020202020204" pitchFamily="34" charset="0"/>
              </a:rPr>
              <a:t>One every 25 minutes</a:t>
            </a:r>
            <a:endParaRPr lang="en-GB" sz="3600" b="1" dirty="0">
              <a:latin typeface="Helvetica" panose="020B0604020202020204" pitchFamily="34" charset="0"/>
              <a:cs typeface="Helvetica" panose="020B0604020202020204" pitchFamily="34" charset="0"/>
            </a:endParaRPr>
          </a:p>
        </p:txBody>
      </p:sp>
      <p:sp>
        <p:nvSpPr>
          <p:cNvPr id="11" name="TextBox 10"/>
          <p:cNvSpPr txBox="1"/>
          <p:nvPr/>
        </p:nvSpPr>
        <p:spPr>
          <a:xfrm>
            <a:off x="557078" y="3980070"/>
            <a:ext cx="2469923" cy="646331"/>
          </a:xfrm>
          <a:prstGeom prst="rect">
            <a:avLst/>
          </a:prstGeom>
          <a:noFill/>
        </p:spPr>
        <p:txBody>
          <a:bodyPr wrap="square" rtlCol="0">
            <a:spAutoFit/>
          </a:bodyPr>
          <a:lstStyle/>
          <a:p>
            <a:r>
              <a:rPr lang="en-GB" sz="3600" b="1" dirty="0" smtClean="0">
                <a:latin typeface="Helvetica" panose="020B0604020202020204" pitchFamily="34" charset="0"/>
                <a:cs typeface="Helvetica" panose="020B0604020202020204" pitchFamily="34" charset="0"/>
              </a:rPr>
              <a:t>55 a day</a:t>
            </a:r>
            <a:endParaRPr lang="en-GB" sz="3600" b="1" dirty="0">
              <a:latin typeface="Helvetica" panose="020B0604020202020204" pitchFamily="34" charset="0"/>
              <a:cs typeface="Helvetica" panose="020B0604020202020204" pitchFamily="34" charset="0"/>
            </a:endParaRPr>
          </a:p>
        </p:txBody>
      </p:sp>
      <p:sp>
        <p:nvSpPr>
          <p:cNvPr id="12" name="TextBox 11"/>
          <p:cNvSpPr txBox="1"/>
          <p:nvPr/>
        </p:nvSpPr>
        <p:spPr>
          <a:xfrm>
            <a:off x="557078" y="3016924"/>
            <a:ext cx="4573722" cy="646331"/>
          </a:xfrm>
          <a:prstGeom prst="rect">
            <a:avLst/>
          </a:prstGeom>
          <a:noFill/>
        </p:spPr>
        <p:txBody>
          <a:bodyPr wrap="square" rtlCol="0">
            <a:spAutoFit/>
          </a:bodyPr>
          <a:lstStyle/>
          <a:p>
            <a:r>
              <a:rPr lang="en-GB" sz="3600" b="1" dirty="0" smtClean="0">
                <a:latin typeface="Helvetica" panose="020B0604020202020204" pitchFamily="34" charset="0"/>
                <a:cs typeface="Helvetica" panose="020B0604020202020204" pitchFamily="34" charset="0"/>
              </a:rPr>
              <a:t>20,000 a year</a:t>
            </a:r>
            <a:endParaRPr lang="en-GB" sz="3600" b="1" dirty="0">
              <a:latin typeface="Helvetica" panose="020B0604020202020204" pitchFamily="34" charset="0"/>
              <a:cs typeface="Helvetica" panose="020B0604020202020204" pitchFamily="34" charset="0"/>
            </a:endParaRPr>
          </a:p>
        </p:txBody>
      </p:sp>
      <p:grpSp>
        <p:nvGrpSpPr>
          <p:cNvPr id="17" name="Group 16"/>
          <p:cNvGrpSpPr/>
          <p:nvPr/>
        </p:nvGrpSpPr>
        <p:grpSpPr>
          <a:xfrm>
            <a:off x="557078" y="2053778"/>
            <a:ext cx="5513522" cy="646331"/>
            <a:chOff x="506278" y="1678191"/>
            <a:chExt cx="5513522" cy="646331"/>
          </a:xfrm>
        </p:grpSpPr>
        <p:sp>
          <p:nvSpPr>
            <p:cNvPr id="13" name="TextBox 12"/>
            <p:cNvSpPr txBox="1"/>
            <p:nvPr/>
          </p:nvSpPr>
          <p:spPr>
            <a:xfrm>
              <a:off x="506278" y="1678191"/>
              <a:ext cx="5513522" cy="646331"/>
            </a:xfrm>
            <a:prstGeom prst="rect">
              <a:avLst/>
            </a:prstGeom>
            <a:noFill/>
          </p:spPr>
          <p:txBody>
            <a:bodyPr wrap="square" rtlCol="0">
              <a:spAutoFit/>
            </a:bodyPr>
            <a:lstStyle/>
            <a:p>
              <a:r>
                <a:rPr lang="en-GB" sz="3600" b="1" dirty="0" smtClean="0">
                  <a:latin typeface="Helvetica" panose="020B0604020202020204" pitchFamily="34" charset="0"/>
                  <a:cs typeface="Helvetica" panose="020B0604020202020204" pitchFamily="34" charset="0"/>
                </a:rPr>
                <a:t>5m  		500,000</a:t>
              </a:r>
              <a:endParaRPr lang="en-GB" sz="3600" b="1" dirty="0">
                <a:latin typeface="Helvetica" panose="020B0604020202020204" pitchFamily="34" charset="0"/>
                <a:cs typeface="Helvetica" panose="020B0604020202020204" pitchFamily="34" charset="0"/>
              </a:endParaRPr>
            </a:p>
          </p:txBody>
        </p:sp>
        <p:cxnSp>
          <p:nvCxnSpPr>
            <p:cNvPr id="8" name="Straight Arrow Connector 7"/>
            <p:cNvCxnSpPr/>
            <p:nvPr/>
          </p:nvCxnSpPr>
          <p:spPr>
            <a:xfrm flipV="1">
              <a:off x="1360239" y="1995007"/>
              <a:ext cx="963861" cy="1270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3268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uFPS2rWqFXo"/>
          <p:cNvPicPr>
            <a:picLocks noGrp="1" noRot="1" noChangeAspect="1"/>
          </p:cNvPicPr>
          <p:nvPr>
            <p:ph idx="1"/>
            <a:videoFile r:link="rId1"/>
          </p:nvPr>
        </p:nvPicPr>
        <p:blipFill>
          <a:blip r:embed="rId4"/>
          <a:stretch>
            <a:fillRect/>
          </a:stretch>
        </p:blipFill>
        <p:spPr>
          <a:xfrm>
            <a:off x="890866" y="1537807"/>
            <a:ext cx="7348259" cy="4133395"/>
          </a:xfrm>
          <a:prstGeom prst="rect">
            <a:avLst/>
          </a:prstGeom>
        </p:spPr>
      </p:pic>
      <p:pic>
        <p:nvPicPr>
          <p:cNvPr id="4" name="Picture 3" descr="ORANGE BRUSH STROK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 y="562213"/>
            <a:ext cx="7484532" cy="807370"/>
          </a:xfrm>
          <a:prstGeom prst="rect">
            <a:avLst/>
          </a:prstGeom>
        </p:spPr>
      </p:pic>
      <p:pic>
        <p:nvPicPr>
          <p:cNvPr id="6" name="Picture 5" descr="Born Free-Black-LAN.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5668" y="6087675"/>
            <a:ext cx="1845733" cy="637106"/>
          </a:xfrm>
          <a:prstGeom prst="rect">
            <a:avLst/>
          </a:prstGeom>
        </p:spPr>
      </p:pic>
      <p:sp>
        <p:nvSpPr>
          <p:cNvPr id="2" name="TextBox 1"/>
          <p:cNvSpPr txBox="1"/>
          <p:nvPr/>
        </p:nvSpPr>
        <p:spPr>
          <a:xfrm>
            <a:off x="-13554" y="611955"/>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The ivory </a:t>
            </a:r>
            <a:r>
              <a:rPr lang="en-GB" sz="4000" b="1" dirty="0">
                <a:solidFill>
                  <a:schemeClr val="bg1"/>
                </a:solidFill>
                <a:latin typeface="Born Free Sans" pitchFamily="50" charset="0"/>
              </a:rPr>
              <a:t>t</a:t>
            </a:r>
            <a:r>
              <a:rPr lang="en-GB" sz="4000" b="1" dirty="0" smtClean="0">
                <a:solidFill>
                  <a:schemeClr val="bg1"/>
                </a:solidFill>
                <a:latin typeface="Born Free Sans" pitchFamily="50" charset="0"/>
              </a:rPr>
              <a:t>rade</a:t>
            </a:r>
            <a:endParaRPr lang="en-GB" sz="4000" b="1" dirty="0">
              <a:solidFill>
                <a:schemeClr val="bg1"/>
              </a:solidFill>
              <a:latin typeface="Born Free Sans" pitchFamily="50" charset="0"/>
            </a:endParaRPr>
          </a:p>
        </p:txBody>
      </p:sp>
      <p:sp>
        <p:nvSpPr>
          <p:cNvPr id="7" name="Rectangle 6"/>
          <p:cNvSpPr/>
          <p:nvPr/>
        </p:nvSpPr>
        <p:spPr>
          <a:xfrm>
            <a:off x="98425" y="5790051"/>
            <a:ext cx="6873875" cy="923330"/>
          </a:xfrm>
          <a:prstGeom prst="rect">
            <a:avLst/>
          </a:prstGeom>
        </p:spPr>
        <p:txBody>
          <a:bodyPr wrap="square">
            <a:spAutoFit/>
          </a:bodyPr>
          <a:lstStyle/>
          <a:p>
            <a:r>
              <a:rPr lang="en-US" dirty="0" smtClean="0">
                <a:solidFill>
                  <a:srgbClr val="0A0A0A"/>
                </a:solidFill>
                <a:latin typeface="Helvetica" panose="020B0604020202020204" pitchFamily="34" charset="0"/>
                <a:cs typeface="Helvetica" panose="020B0604020202020204" pitchFamily="34" charset="0"/>
              </a:rPr>
              <a:t>Elephants </a:t>
            </a:r>
            <a:r>
              <a:rPr lang="en-US" dirty="0">
                <a:solidFill>
                  <a:srgbClr val="0A0A0A"/>
                </a:solidFill>
                <a:latin typeface="Helvetica" panose="020B0604020202020204" pitchFamily="34" charset="0"/>
                <a:cs typeface="Helvetica" panose="020B0604020202020204" pitchFamily="34" charset="0"/>
              </a:rPr>
              <a:t>are still being killed in their thousands for </a:t>
            </a:r>
            <a:r>
              <a:rPr lang="en-US" dirty="0" smtClean="0">
                <a:solidFill>
                  <a:srgbClr val="0A0A0A"/>
                </a:solidFill>
                <a:latin typeface="Helvetica" panose="020B0604020202020204" pitchFamily="34" charset="0"/>
                <a:cs typeface="Helvetica" panose="020B0604020202020204" pitchFamily="34" charset="0"/>
              </a:rPr>
              <a:t>Bloody </a:t>
            </a:r>
            <a:r>
              <a:rPr lang="en-US" dirty="0">
                <a:solidFill>
                  <a:srgbClr val="0A0A0A"/>
                </a:solidFill>
                <a:latin typeface="Helvetica" panose="020B0604020202020204" pitchFamily="34" charset="0"/>
                <a:cs typeface="Helvetica" panose="020B0604020202020204" pitchFamily="34" charset="0"/>
              </a:rPr>
              <a:t>Ivory. Illegal ivory is still being smuggled out of Africa. We must stop this happening and support improved protection </a:t>
            </a:r>
            <a:r>
              <a:rPr lang="en-US">
                <a:solidFill>
                  <a:srgbClr val="0A0A0A"/>
                </a:solidFill>
                <a:latin typeface="Helvetica" panose="020B0604020202020204" pitchFamily="34" charset="0"/>
                <a:cs typeface="Helvetica" panose="020B0604020202020204" pitchFamily="34" charset="0"/>
              </a:rPr>
              <a:t>for </a:t>
            </a:r>
            <a:r>
              <a:rPr lang="en-US" smtClean="0">
                <a:solidFill>
                  <a:srgbClr val="0A0A0A"/>
                </a:solidFill>
                <a:latin typeface="Helvetica" panose="020B0604020202020204" pitchFamily="34" charset="0"/>
                <a:cs typeface="Helvetica" panose="020B0604020202020204" pitchFamily="34" charset="0"/>
              </a:rPr>
              <a:t>elephants.</a:t>
            </a:r>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2457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873225"/>
            <a:ext cx="8223250" cy="6090283"/>
          </a:xfrm>
        </p:spPr>
        <p:txBody>
          <a:bodyPr>
            <a:noAutofit/>
          </a:bodyPr>
          <a:lstStyle/>
          <a:p>
            <a:r>
              <a:rPr lang="en-GB" sz="1900" dirty="0">
                <a:latin typeface="Helvetica" panose="020B0604020202020204" pitchFamily="34" charset="0"/>
                <a:cs typeface="Helvetica" panose="020B0604020202020204" pitchFamily="34" charset="0"/>
              </a:rPr>
              <a:t>CITES </a:t>
            </a:r>
            <a:r>
              <a:rPr lang="en-US" sz="1900" dirty="0">
                <a:latin typeface="Helvetica" panose="020B0604020202020204" pitchFamily="34" charset="0"/>
                <a:cs typeface="Helvetica" panose="020B0604020202020204" pitchFamily="34" charset="0"/>
              </a:rPr>
              <a:t>banned the unrestricted international commercial trade in ‘new’ ivory in 1989. </a:t>
            </a:r>
            <a:endParaRPr lang="en-GB" sz="1900" dirty="0">
              <a:latin typeface="Helvetica" panose="020B0604020202020204" pitchFamily="34" charset="0"/>
              <a:cs typeface="Helvetica" panose="020B0604020202020204" pitchFamily="34" charset="0"/>
            </a:endParaRPr>
          </a:p>
          <a:p>
            <a:r>
              <a:rPr lang="en-US" sz="1900" dirty="0">
                <a:latin typeface="Helvetica" panose="020B0604020202020204" pitchFamily="34" charset="0"/>
                <a:cs typeface="Helvetica" panose="020B0604020202020204" pitchFamily="34" charset="0"/>
              </a:rPr>
              <a:t>However, as it currently stands in the UK, there are some exemptions for trading in carved antique ivory. Ivory pieces carved after 1947 date but before the international ban came into force are also exempt if accompanied by a government-issued certificate. Through this market, certain antique ivory products can therefore be legally bought and sold domestically and can be legally re-exported internationally with relevant CITES permits</a:t>
            </a:r>
            <a:r>
              <a:rPr lang="en-US" sz="1900" dirty="0" smtClean="0">
                <a:latin typeface="Helvetica" panose="020B0604020202020204" pitchFamily="34" charset="0"/>
                <a:cs typeface="Helvetica" panose="020B0604020202020204" pitchFamily="34" charset="0"/>
              </a:rPr>
              <a:t>.</a:t>
            </a:r>
            <a:endParaRPr lang="en-GB" sz="1900" dirty="0">
              <a:latin typeface="Helvetica" panose="020B0604020202020204" pitchFamily="34" charset="0"/>
              <a:cs typeface="Helvetica" panose="020B0604020202020204" pitchFamily="34" charset="0"/>
            </a:endParaRPr>
          </a:p>
          <a:p>
            <a:r>
              <a:rPr lang="en-US" sz="1900" dirty="0">
                <a:latin typeface="Helvetica" panose="020B0604020202020204" pitchFamily="34" charset="0"/>
                <a:cs typeface="Helvetica" panose="020B0604020202020204" pitchFamily="34" charset="0"/>
              </a:rPr>
              <a:t>The USA introduced a near-total ban on elephant ivory sales in 2016 and China followed suit towards the end of 2017, leaving the UK world’s largest global exporter of legal ivory</a:t>
            </a:r>
            <a:r>
              <a:rPr lang="en-US" sz="1900" dirty="0" smtClean="0">
                <a:latin typeface="Helvetica" panose="020B0604020202020204" pitchFamily="34" charset="0"/>
                <a:cs typeface="Helvetica" panose="020B0604020202020204" pitchFamily="34" charset="0"/>
              </a:rPr>
              <a:t>.</a:t>
            </a:r>
            <a:endParaRPr lang="en-GB" sz="1900" dirty="0">
              <a:latin typeface="Helvetica" panose="020B0604020202020204" pitchFamily="34" charset="0"/>
              <a:cs typeface="Helvetica" panose="020B0604020202020204" pitchFamily="34" charset="0"/>
            </a:endParaRPr>
          </a:p>
          <a:p>
            <a:r>
              <a:rPr lang="en-GB" sz="1900" dirty="0">
                <a:latin typeface="Helvetica" panose="020B0604020202020204" pitchFamily="34" charset="0"/>
                <a:cs typeface="Helvetica" panose="020B0604020202020204" pitchFamily="34" charset="0"/>
              </a:rPr>
              <a:t>The commercial trade in both old and ‘new’ ivory stimulates demand, compromises law enforcement, and provides a potential means by which ‘new’ ivory from poached elephants can be laundered into trade. </a:t>
            </a:r>
          </a:p>
          <a:p>
            <a:r>
              <a:rPr lang="en-GB" sz="1900" dirty="0">
                <a:latin typeface="Helvetica" panose="020B0604020202020204" pitchFamily="34" charset="0"/>
                <a:cs typeface="Helvetica" panose="020B0604020202020204" pitchFamily="34" charset="0"/>
              </a:rPr>
              <a:t>The illegal wildlife trade is recognised as the fourth biggest organised criminal activity on the planet, and is estimated to be worth up to £17 billion a year. The greatest flows of illegal ivory move by sea and air from Africa to Asia, with Hong Kong and China as the largest consumer markets</a:t>
            </a:r>
            <a:r>
              <a:rPr lang="en-GB" sz="1900" dirty="0" smtClean="0">
                <a:latin typeface="Helvetica" panose="020B0604020202020204" pitchFamily="34" charset="0"/>
                <a:cs typeface="Helvetica" panose="020B0604020202020204" pitchFamily="34" charset="0"/>
              </a:rPr>
              <a:t>.</a:t>
            </a:r>
            <a:endParaRPr lang="en-GB" sz="1900" dirty="0">
              <a:latin typeface="Helvetica" panose="020B0604020202020204" pitchFamily="34" charset="0"/>
              <a:cs typeface="Helvetica" panose="020B0604020202020204" pitchFamily="34" charset="0"/>
            </a:endParaRPr>
          </a:p>
          <a:p>
            <a:endParaRPr lang="en-US" sz="1900" dirty="0" smtClean="0">
              <a:latin typeface="Helvetica" panose="020B0604020202020204" pitchFamily="34" charset="0"/>
              <a:cs typeface="Helvetica" panose="020B0604020202020204" pitchFamily="34" charset="0"/>
            </a:endParaRPr>
          </a:p>
        </p:txBody>
      </p:sp>
      <p:pic>
        <p:nvPicPr>
          <p:cNvPr id="4" name="Picture 3" descr="ORANGE BRUSH STROK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344"/>
            <a:ext cx="7484532" cy="807370"/>
          </a:xfrm>
          <a:prstGeom prst="rect">
            <a:avLst/>
          </a:prstGeom>
        </p:spPr>
      </p:pic>
      <p:sp>
        <p:nvSpPr>
          <p:cNvPr id="2" name="TextBox 1"/>
          <p:cNvSpPr txBox="1"/>
          <p:nvPr/>
        </p:nvSpPr>
        <p:spPr>
          <a:xfrm>
            <a:off x="-13548" y="-36344"/>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The ivory trade</a:t>
            </a:r>
            <a:endParaRPr lang="en-GB" sz="4000" b="1" dirty="0">
              <a:solidFill>
                <a:schemeClr val="bg1"/>
              </a:solidFill>
              <a:latin typeface="Born Free Sans" pitchFamily="50" charset="0"/>
            </a:endParaRPr>
          </a:p>
        </p:txBody>
      </p:sp>
    </p:spTree>
    <p:extLst>
      <p:ext uri="{BB962C8B-B14F-4D97-AF65-F5344CB8AC3E}">
        <p14:creationId xmlns:p14="http://schemas.microsoft.com/office/powerpoint/2010/main" val="33429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1419325"/>
            <a:ext cx="8223250" cy="5438675"/>
          </a:xfrm>
        </p:spPr>
        <p:txBody>
          <a:bodyPr>
            <a:noAutofit/>
          </a:bodyPr>
          <a:lstStyle/>
          <a:p>
            <a:pPr marL="0" indent="0">
              <a:buNone/>
            </a:pPr>
            <a:r>
              <a:rPr lang="en-US" sz="2200" dirty="0" smtClean="0">
                <a:latin typeface="Helvetica" panose="020B0604020202020204" pitchFamily="34" charset="0"/>
                <a:cs typeface="Helvetica" panose="020B0604020202020204" pitchFamily="34" charset="0"/>
              </a:rPr>
              <a:t>The international trade in illegal ivory is long and complex. It crosses </a:t>
            </a:r>
            <a:r>
              <a:rPr lang="en-US" sz="2200" dirty="0">
                <a:latin typeface="Helvetica" panose="020B0604020202020204" pitchFamily="34" charset="0"/>
                <a:cs typeface="Helvetica" panose="020B0604020202020204" pitchFamily="34" charset="0"/>
              </a:rPr>
              <a:t>borders and oceans and travels from the remotest corners of Africa thousands of miles to retail markets in </a:t>
            </a:r>
            <a:r>
              <a:rPr lang="en-US" sz="2200" dirty="0" smtClean="0">
                <a:latin typeface="Helvetica" panose="020B0604020202020204" pitchFamily="34" charset="0"/>
                <a:cs typeface="Helvetica" panose="020B0604020202020204" pitchFamily="34" charset="0"/>
              </a:rPr>
              <a:t>Asia.</a:t>
            </a:r>
            <a:endParaRPr lang="en-US" sz="2200" dirty="0">
              <a:latin typeface="Helvetica" panose="020B0604020202020204" pitchFamily="34" charset="0"/>
              <a:cs typeface="Helvetica" panose="020B0604020202020204" pitchFamily="34" charset="0"/>
            </a:endParaRPr>
          </a:p>
          <a:p>
            <a:pPr marL="0" indent="0">
              <a:buNone/>
            </a:pPr>
            <a:r>
              <a:rPr lang="en-US" sz="2200" b="1" dirty="0" smtClean="0">
                <a:latin typeface="Helvetica" panose="020B0604020202020204" pitchFamily="34" charset="0"/>
                <a:cs typeface="Helvetica" panose="020B0604020202020204" pitchFamily="34" charset="0"/>
              </a:rPr>
              <a:t>Tasks: </a:t>
            </a:r>
          </a:p>
          <a:p>
            <a:pPr marL="457200" indent="-457200">
              <a:buAutoNum type="arabicPeriod"/>
            </a:pPr>
            <a:r>
              <a:rPr lang="en-US" sz="2200" dirty="0" smtClean="0">
                <a:latin typeface="Helvetica" panose="020B0604020202020204" pitchFamily="34" charset="0"/>
                <a:cs typeface="Helvetica" panose="020B0604020202020204" pitchFamily="34" charset="0"/>
              </a:rPr>
              <a:t>Cut out the cards and sort them into categories.</a:t>
            </a:r>
          </a:p>
          <a:p>
            <a:pPr marL="457200" indent="-457200">
              <a:buAutoNum type="arabicPeriod"/>
            </a:pPr>
            <a:r>
              <a:rPr lang="en-US" sz="2200" dirty="0" smtClean="0">
                <a:latin typeface="Helvetica" panose="020B0604020202020204" pitchFamily="34" charset="0"/>
                <a:cs typeface="Helvetica" panose="020B0604020202020204" pitchFamily="34" charset="0"/>
              </a:rPr>
              <a:t>How did you categorise the cards? Why?</a:t>
            </a:r>
          </a:p>
          <a:p>
            <a:pPr marL="457200" indent="-457200">
              <a:buAutoNum type="arabicPeriod"/>
            </a:pPr>
            <a:r>
              <a:rPr lang="en-US" sz="2200" dirty="0" smtClean="0">
                <a:latin typeface="Helvetica" panose="020B0604020202020204" pitchFamily="34" charset="0"/>
                <a:cs typeface="Helvetica" panose="020B0604020202020204" pitchFamily="34" charset="0"/>
              </a:rPr>
              <a:t>What are the </a:t>
            </a:r>
            <a:r>
              <a:rPr lang="en-US" sz="2200" u="sng" dirty="0" smtClean="0">
                <a:latin typeface="Helvetica" panose="020B0604020202020204" pitchFamily="34" charset="0"/>
                <a:cs typeface="Helvetica" panose="020B0604020202020204" pitchFamily="34" charset="0"/>
              </a:rPr>
              <a:t>causes</a:t>
            </a:r>
            <a:r>
              <a:rPr lang="en-US" sz="2200" dirty="0" smtClean="0">
                <a:latin typeface="Helvetica" panose="020B0604020202020204" pitchFamily="34" charset="0"/>
                <a:cs typeface="Helvetica" panose="020B0604020202020204" pitchFamily="34" charset="0"/>
              </a:rPr>
              <a:t> of the illegal ivory trade?</a:t>
            </a:r>
          </a:p>
          <a:p>
            <a:pPr marL="457200" indent="-457200">
              <a:buAutoNum type="arabicPeriod"/>
            </a:pPr>
            <a:r>
              <a:rPr lang="en-US" sz="2200" dirty="0" smtClean="0">
                <a:latin typeface="Helvetica" panose="020B0604020202020204" pitchFamily="34" charset="0"/>
                <a:cs typeface="Helvetica" panose="020B0604020202020204" pitchFamily="34" charset="0"/>
              </a:rPr>
              <a:t>What are </a:t>
            </a:r>
            <a:r>
              <a:rPr lang="en-US" sz="2200" dirty="0">
                <a:latin typeface="Helvetica" panose="020B0604020202020204" pitchFamily="34" charset="0"/>
                <a:cs typeface="Helvetica" panose="020B0604020202020204" pitchFamily="34" charset="0"/>
              </a:rPr>
              <a:t>the </a:t>
            </a:r>
            <a:r>
              <a:rPr lang="en-US" sz="2200" u="sng" dirty="0">
                <a:latin typeface="Helvetica" panose="020B0604020202020204" pitchFamily="34" charset="0"/>
                <a:cs typeface="Helvetica" panose="020B0604020202020204" pitchFamily="34" charset="0"/>
              </a:rPr>
              <a:t>effects </a:t>
            </a:r>
            <a:r>
              <a:rPr lang="en-US" sz="2200" dirty="0">
                <a:latin typeface="Helvetica" panose="020B0604020202020204" pitchFamily="34" charset="0"/>
                <a:cs typeface="Helvetica" panose="020B0604020202020204" pitchFamily="34" charset="0"/>
              </a:rPr>
              <a:t>of this </a:t>
            </a:r>
            <a:r>
              <a:rPr lang="en-US" sz="2200" dirty="0" smtClean="0">
                <a:latin typeface="Helvetica" panose="020B0604020202020204" pitchFamily="34" charset="0"/>
                <a:cs typeface="Helvetica" panose="020B0604020202020204" pitchFamily="34" charset="0"/>
              </a:rPr>
              <a:t>trade?</a:t>
            </a:r>
          </a:p>
          <a:p>
            <a:pPr marL="457200" indent="-457200">
              <a:buAutoNum type="arabicPeriod"/>
            </a:pPr>
            <a:r>
              <a:rPr lang="en-US" sz="2200" dirty="0" smtClean="0">
                <a:latin typeface="Helvetica" panose="020B0604020202020204" pitchFamily="34" charset="0"/>
                <a:cs typeface="Helvetica" panose="020B0604020202020204" pitchFamily="34" charset="0"/>
              </a:rPr>
              <a:t>What </a:t>
            </a:r>
            <a:r>
              <a:rPr lang="en-US" sz="2200" dirty="0">
                <a:latin typeface="Helvetica" panose="020B0604020202020204" pitchFamily="34" charset="0"/>
                <a:cs typeface="Helvetica" panose="020B0604020202020204" pitchFamily="34" charset="0"/>
              </a:rPr>
              <a:t>are the </a:t>
            </a:r>
            <a:r>
              <a:rPr lang="en-US" sz="2200" u="sng" dirty="0">
                <a:latin typeface="Helvetica" panose="020B0604020202020204" pitchFamily="34" charset="0"/>
                <a:cs typeface="Helvetica" panose="020B0604020202020204" pitchFamily="34" charset="0"/>
              </a:rPr>
              <a:t>background factors </a:t>
            </a:r>
            <a:r>
              <a:rPr lang="en-US" sz="2200" dirty="0" smtClean="0">
                <a:latin typeface="Helvetica" panose="020B0604020202020204" pitchFamily="34" charset="0"/>
                <a:cs typeface="Helvetica" panose="020B0604020202020204" pitchFamily="34" charset="0"/>
              </a:rPr>
              <a:t>involved?</a:t>
            </a:r>
          </a:p>
          <a:p>
            <a:pPr marL="457200" indent="-457200">
              <a:buAutoNum type="arabicPeriod"/>
            </a:pPr>
            <a:r>
              <a:rPr lang="en-US" sz="2200" dirty="0" smtClean="0">
                <a:latin typeface="Helvetica" panose="020B0604020202020204" pitchFamily="34" charset="0"/>
                <a:cs typeface="Helvetica" panose="020B0604020202020204" pitchFamily="34" charset="0"/>
              </a:rPr>
              <a:t>Challenge: What </a:t>
            </a:r>
            <a:r>
              <a:rPr lang="en-US" sz="2200" dirty="0">
                <a:latin typeface="Helvetica" panose="020B0604020202020204" pitchFamily="34" charset="0"/>
                <a:cs typeface="Helvetica" panose="020B0604020202020204" pitchFamily="34" charset="0"/>
              </a:rPr>
              <a:t>are the </a:t>
            </a:r>
            <a:r>
              <a:rPr lang="en-US" sz="2200" u="sng" dirty="0">
                <a:latin typeface="Helvetica" panose="020B0604020202020204" pitchFamily="34" charset="0"/>
                <a:cs typeface="Helvetica" panose="020B0604020202020204" pitchFamily="34" charset="0"/>
              </a:rPr>
              <a:t>trigger factors </a:t>
            </a:r>
            <a:r>
              <a:rPr lang="en-US" sz="2200" dirty="0">
                <a:latin typeface="Helvetica" panose="020B0604020202020204" pitchFamily="34" charset="0"/>
                <a:cs typeface="Helvetica" panose="020B0604020202020204" pitchFamily="34" charset="0"/>
              </a:rPr>
              <a:t>that have lead to </a:t>
            </a:r>
            <a:r>
              <a:rPr lang="en-US" sz="2200" dirty="0" smtClean="0">
                <a:latin typeface="Helvetica" panose="020B0604020202020204" pitchFamily="34" charset="0"/>
                <a:cs typeface="Helvetica" panose="020B0604020202020204" pitchFamily="34" charset="0"/>
              </a:rPr>
              <a:t>consequences?</a:t>
            </a:r>
            <a:endParaRPr lang="en-GB" sz="2200" dirty="0">
              <a:latin typeface="Helvetica" panose="020B0604020202020204" pitchFamily="34" charset="0"/>
              <a:cs typeface="Helvetica" panose="020B0604020202020204" pitchFamily="34" charset="0"/>
            </a:endParaRPr>
          </a:p>
          <a:p>
            <a:pPr marL="457200" indent="-457200">
              <a:buAutoNum type="arabicPeriod"/>
            </a:pPr>
            <a:r>
              <a:rPr lang="en-GB" sz="2200" dirty="0" smtClean="0">
                <a:latin typeface="Helvetica" panose="020B0604020202020204" pitchFamily="34" charset="0"/>
                <a:cs typeface="Helvetica" panose="020B0604020202020204" pitchFamily="34" charset="0"/>
              </a:rPr>
              <a:t>Create </a:t>
            </a:r>
            <a:r>
              <a:rPr lang="en-GB" sz="2200" dirty="0">
                <a:latin typeface="Helvetica" panose="020B0604020202020204" pitchFamily="34" charset="0"/>
                <a:cs typeface="Helvetica" panose="020B0604020202020204" pitchFamily="34" charset="0"/>
              </a:rPr>
              <a:t>a storyboard to explain how the illegal </a:t>
            </a:r>
            <a:r>
              <a:rPr lang="en-GB" sz="2200" dirty="0" smtClean="0">
                <a:latin typeface="Helvetica" panose="020B0604020202020204" pitchFamily="34" charset="0"/>
                <a:cs typeface="Helvetica" panose="020B0604020202020204" pitchFamily="34" charset="0"/>
              </a:rPr>
              <a:t>ivory trade works</a:t>
            </a:r>
            <a:endParaRPr lang="en-US" sz="2200" dirty="0" smtClean="0">
              <a:latin typeface="Helvetica" panose="020B0604020202020204" pitchFamily="34" charset="0"/>
              <a:cs typeface="Helvetica" panose="020B0604020202020204" pitchFamily="34" charset="0"/>
            </a:endParaRPr>
          </a:p>
          <a:p>
            <a:pPr marL="0" indent="0">
              <a:buNone/>
            </a:pPr>
            <a:endParaRPr lang="en-US" sz="2200" dirty="0" smtClean="0">
              <a:latin typeface="Helvetica" panose="020B0604020202020204" pitchFamily="34" charset="0"/>
              <a:cs typeface="Helvetica" panose="020B0604020202020204" pitchFamily="34" charset="0"/>
            </a:endParaRPr>
          </a:p>
          <a:p>
            <a:endParaRPr lang="en-US" sz="2200" dirty="0" smtClean="0">
              <a:latin typeface="Helvetica" panose="020B0604020202020204" pitchFamily="34" charset="0"/>
              <a:cs typeface="Helvetica" panose="020B0604020202020204" pitchFamily="34" charset="0"/>
            </a:endParaRPr>
          </a:p>
        </p:txBody>
      </p:sp>
      <p:pic>
        <p:nvPicPr>
          <p:cNvPr id="4" name="Picture 3" descr="ORANGE BRUSH STROK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562213"/>
            <a:ext cx="7484532" cy="807370"/>
          </a:xfrm>
          <a:prstGeom prst="rect">
            <a:avLst/>
          </a:prstGeom>
        </p:spPr>
      </p:pic>
      <p:sp>
        <p:nvSpPr>
          <p:cNvPr id="2" name="TextBox 1"/>
          <p:cNvSpPr txBox="1"/>
          <p:nvPr/>
        </p:nvSpPr>
        <p:spPr>
          <a:xfrm>
            <a:off x="-13554" y="611955"/>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The ivory trade</a:t>
            </a:r>
            <a:endParaRPr lang="en-GB" sz="4000" b="1" dirty="0">
              <a:solidFill>
                <a:schemeClr val="bg1"/>
              </a:solidFill>
              <a:latin typeface="Born Free Sans" pitchFamily="50" charset="0"/>
            </a:endParaRPr>
          </a:p>
        </p:txBody>
      </p:sp>
    </p:spTree>
    <p:extLst>
      <p:ext uri="{BB962C8B-B14F-4D97-AF65-F5344CB8AC3E}">
        <p14:creationId xmlns:p14="http://schemas.microsoft.com/office/powerpoint/2010/main" val="29665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 BRUSH STROK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562213"/>
            <a:ext cx="7484532" cy="807370"/>
          </a:xfrm>
          <a:prstGeom prst="rect">
            <a:avLst/>
          </a:prstGeom>
        </p:spPr>
      </p:pic>
      <p:sp>
        <p:nvSpPr>
          <p:cNvPr id="2" name="TextBox 1"/>
          <p:cNvSpPr txBox="1"/>
          <p:nvPr/>
        </p:nvSpPr>
        <p:spPr>
          <a:xfrm>
            <a:off x="-13554" y="611955"/>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Review</a:t>
            </a:r>
            <a:endParaRPr lang="en-GB" sz="4000" b="1" dirty="0">
              <a:solidFill>
                <a:schemeClr val="bg1"/>
              </a:solidFill>
              <a:latin typeface="Born Free Sans" pitchFamily="50" charset="0"/>
            </a:endParaRPr>
          </a:p>
        </p:txBody>
      </p:sp>
      <p:sp>
        <p:nvSpPr>
          <p:cNvPr id="7" name="Content Placeholder 6"/>
          <p:cNvSpPr>
            <a:spLocks noGrp="1"/>
          </p:cNvSpPr>
          <p:nvPr>
            <p:ph idx="1"/>
          </p:nvPr>
        </p:nvSpPr>
        <p:spPr>
          <a:xfrm>
            <a:off x="665626" y="1588722"/>
            <a:ext cx="7886700" cy="4351338"/>
          </a:xfrm>
        </p:spPr>
        <p:txBody>
          <a:bodyPr>
            <a:normAutofit/>
          </a:bodyPr>
          <a:lstStyle/>
          <a:p>
            <a:r>
              <a:rPr lang="en-GB" sz="2400" dirty="0" smtClean="0">
                <a:latin typeface="Helvetica" panose="020B0604020202020204" pitchFamily="34" charset="0"/>
                <a:cs typeface="Helvetica" panose="020B0604020202020204" pitchFamily="34" charset="0"/>
              </a:rPr>
              <a:t>What can </a:t>
            </a:r>
            <a:r>
              <a:rPr lang="en-GB" sz="2400" u="sng" dirty="0" smtClean="0">
                <a:latin typeface="Helvetica" panose="020B0604020202020204" pitchFamily="34" charset="0"/>
                <a:cs typeface="Helvetica" panose="020B0604020202020204" pitchFamily="34" charset="0"/>
              </a:rPr>
              <a:t>you</a:t>
            </a:r>
            <a:r>
              <a:rPr lang="en-GB" sz="2400" dirty="0" smtClean="0">
                <a:latin typeface="Helvetica" panose="020B0604020202020204" pitchFamily="34" charset="0"/>
                <a:cs typeface="Helvetica" panose="020B0604020202020204" pitchFamily="34" charset="0"/>
              </a:rPr>
              <a:t> do about the illegal ivory trade?</a:t>
            </a:r>
          </a:p>
          <a:p>
            <a:r>
              <a:rPr lang="en-GB" sz="2400" dirty="0" smtClean="0">
                <a:latin typeface="Helvetica" panose="020B0604020202020204" pitchFamily="34" charset="0"/>
                <a:cs typeface="Helvetica" panose="020B0604020202020204" pitchFamily="34" charset="0"/>
              </a:rPr>
              <a:t>Suggest 3 ways this issue could be tackled.</a:t>
            </a:r>
            <a:endParaRPr lang="en-GB" sz="2400" dirty="0">
              <a:latin typeface="Helvetica" panose="020B0604020202020204" pitchFamily="34" charset="0"/>
              <a:cs typeface="Helvetica" panose="020B0604020202020204" pitchFamily="34" charset="0"/>
            </a:endParaRPr>
          </a:p>
        </p:txBody>
      </p:sp>
      <p:pic>
        <p:nvPicPr>
          <p:cNvPr id="6" name="Picture 5" descr="Born Free-Black-LA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9222" y="6121368"/>
            <a:ext cx="1845733" cy="63710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4" y="2768224"/>
            <a:ext cx="9144000" cy="3817102"/>
          </a:xfrm>
          <a:prstGeom prst="rect">
            <a:avLst/>
          </a:prstGeom>
        </p:spPr>
      </p:pic>
    </p:spTree>
    <p:extLst>
      <p:ext uri="{BB962C8B-B14F-4D97-AF65-F5344CB8AC3E}">
        <p14:creationId xmlns:p14="http://schemas.microsoft.com/office/powerpoint/2010/main" val="92528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GB" sz="1800" b="1" dirty="0" smtClean="0">
                <a:latin typeface="Helvetica" panose="020B0604020202020204" pitchFamily="34" charset="0"/>
                <a:cs typeface="Helvetica" panose="020B0604020202020204" pitchFamily="34" charset="0"/>
              </a:rPr>
              <a:t>Fundraising</a:t>
            </a:r>
          </a:p>
          <a:p>
            <a:r>
              <a:rPr lang="en-US" sz="1800" dirty="0">
                <a:latin typeface="Helvetica" panose="020B0604020202020204" pitchFamily="34" charset="0"/>
                <a:cs typeface="Helvetica" panose="020B0604020202020204" pitchFamily="34" charset="0"/>
              </a:rPr>
              <a:t>There are lots of ways for you to get involved and fundraise for Born Free. </a:t>
            </a:r>
            <a:r>
              <a:rPr lang="en-US" sz="1800" dirty="0" smtClean="0">
                <a:latin typeface="Helvetica" panose="020B0604020202020204" pitchFamily="34" charset="0"/>
                <a:cs typeface="Helvetica" panose="020B0604020202020204" pitchFamily="34" charset="0"/>
              </a:rPr>
              <a:t>For example hold </a:t>
            </a:r>
            <a:r>
              <a:rPr lang="en-US" sz="1800" dirty="0">
                <a:latin typeface="Helvetica" panose="020B0604020202020204" pitchFamily="34" charset="0"/>
                <a:cs typeface="Helvetica" panose="020B0604020202020204" pitchFamily="34" charset="0"/>
              </a:rPr>
              <a:t>your own </a:t>
            </a:r>
            <a:r>
              <a:rPr lang="en-US" sz="1800" dirty="0" smtClean="0">
                <a:latin typeface="Helvetica" panose="020B0604020202020204" pitchFamily="34" charset="0"/>
                <a:cs typeface="Helvetica" panose="020B0604020202020204" pitchFamily="34" charset="0"/>
              </a:rPr>
              <a:t>‘Go Wild’ </a:t>
            </a:r>
            <a:r>
              <a:rPr lang="en-US" sz="1800" dirty="0">
                <a:latin typeface="Helvetica" panose="020B0604020202020204" pitchFamily="34" charset="0"/>
                <a:cs typeface="Helvetica" panose="020B0604020202020204" pitchFamily="34" charset="0"/>
              </a:rPr>
              <a:t>event or activity – big or </a:t>
            </a:r>
            <a:r>
              <a:rPr lang="en-US" sz="1800" dirty="0" smtClean="0">
                <a:latin typeface="Helvetica" panose="020B0604020202020204" pitchFamily="34" charset="0"/>
                <a:cs typeface="Helvetica" panose="020B0604020202020204" pitchFamily="34" charset="0"/>
              </a:rPr>
              <a:t>small - and </a:t>
            </a:r>
            <a:r>
              <a:rPr lang="en-US" sz="1800" dirty="0">
                <a:latin typeface="Helvetica" panose="020B0604020202020204" pitchFamily="34" charset="0"/>
                <a:cs typeface="Helvetica" panose="020B0604020202020204" pitchFamily="34" charset="0"/>
              </a:rPr>
              <a:t>every single penny you raise will help Born Free care for </a:t>
            </a:r>
            <a:r>
              <a:rPr lang="en-US" sz="1800" dirty="0" smtClean="0">
                <a:latin typeface="Helvetica" panose="020B0604020202020204" pitchFamily="34" charset="0"/>
                <a:cs typeface="Helvetica" panose="020B0604020202020204" pitchFamily="34" charset="0"/>
              </a:rPr>
              <a:t>and protect animals.</a:t>
            </a:r>
          </a:p>
          <a:p>
            <a:r>
              <a:rPr lang="en-US" sz="1800" dirty="0">
                <a:latin typeface="Helvetica" panose="020B0604020202020204" pitchFamily="34" charset="0"/>
                <a:cs typeface="Helvetica" panose="020B0604020202020204" pitchFamily="34" charset="0"/>
              </a:rPr>
              <a:t>To help </a:t>
            </a:r>
            <a:r>
              <a:rPr lang="en-US" sz="1800" dirty="0" smtClean="0">
                <a:latin typeface="Helvetica" panose="020B0604020202020204" pitchFamily="34" charset="0"/>
                <a:cs typeface="Helvetica" panose="020B0604020202020204" pitchFamily="34" charset="0"/>
              </a:rPr>
              <a:t>with fundraising, </a:t>
            </a:r>
            <a:r>
              <a:rPr lang="en-US" sz="1800" dirty="0">
                <a:latin typeface="Helvetica" panose="020B0604020202020204" pitchFamily="34" charset="0"/>
                <a:cs typeface="Helvetica" panose="020B0604020202020204" pitchFamily="34" charset="0"/>
              </a:rPr>
              <a:t>we have created a number of fundraising posters that you can choose from to help promote your event</a:t>
            </a:r>
            <a:r>
              <a:rPr lang="en-US" sz="1800" dirty="0" smtClean="0">
                <a:latin typeface="Helvetica" panose="020B0604020202020204" pitchFamily="34" charset="0"/>
                <a:cs typeface="Helvetica" panose="020B0604020202020204" pitchFamily="34" charset="0"/>
              </a:rPr>
              <a:t>.</a:t>
            </a:r>
          </a:p>
          <a:p>
            <a:r>
              <a:rPr lang="en-GB" sz="1800" dirty="0">
                <a:latin typeface="Helvetica" panose="020B0604020202020204" pitchFamily="34" charset="0"/>
                <a:cs typeface="Helvetica" panose="020B0604020202020204" pitchFamily="34" charset="0"/>
              </a:rPr>
              <a:t>Visit </a:t>
            </a:r>
            <a:r>
              <a:rPr lang="en-GB" sz="1800" dirty="0">
                <a:latin typeface="Helvetica" panose="020B0604020202020204" pitchFamily="34" charset="0"/>
                <a:cs typeface="Helvetica" panose="020B0604020202020204" pitchFamily="34" charset="0"/>
                <a:hlinkClick r:id="rId2"/>
              </a:rPr>
              <a:t>https://</a:t>
            </a:r>
            <a:r>
              <a:rPr lang="en-GB" sz="1800" dirty="0" smtClean="0">
                <a:latin typeface="Helvetica" panose="020B0604020202020204" pitchFamily="34" charset="0"/>
                <a:cs typeface="Helvetica" panose="020B0604020202020204" pitchFamily="34" charset="0"/>
                <a:hlinkClick r:id="rId2"/>
              </a:rPr>
              <a:t>www.bornfree.org.uk/fundraising</a:t>
            </a:r>
            <a:r>
              <a:rPr lang="en-GB" sz="1800" dirty="0" smtClean="0">
                <a:latin typeface="Helvetica" panose="020B0604020202020204" pitchFamily="34" charset="0"/>
                <a:cs typeface="Helvetica" panose="020B0604020202020204" pitchFamily="34" charset="0"/>
              </a:rPr>
              <a:t> for more information</a:t>
            </a:r>
          </a:p>
          <a:p>
            <a:pPr marL="0" indent="0">
              <a:buNone/>
            </a:pPr>
            <a:endParaRPr lang="en-GB" sz="1800" dirty="0" smtClean="0">
              <a:latin typeface="Helvetica" panose="020B0604020202020204" pitchFamily="34" charset="0"/>
              <a:cs typeface="Helvetica" panose="020B0604020202020204" pitchFamily="34" charset="0"/>
            </a:endParaRPr>
          </a:p>
          <a:p>
            <a:pPr marL="0" indent="0">
              <a:buNone/>
            </a:pPr>
            <a:r>
              <a:rPr lang="en-GB" sz="1800" b="1" dirty="0" smtClean="0">
                <a:latin typeface="Helvetica" panose="020B0604020202020204" pitchFamily="34" charset="0"/>
                <a:cs typeface="Helvetica" panose="020B0604020202020204" pitchFamily="34" charset="0"/>
              </a:rPr>
              <a:t>Sign </a:t>
            </a:r>
            <a:r>
              <a:rPr lang="en-GB" sz="1800" b="1" dirty="0">
                <a:latin typeface="Helvetica" panose="020B0604020202020204" pitchFamily="34" charset="0"/>
                <a:cs typeface="Helvetica" panose="020B0604020202020204" pitchFamily="34" charset="0"/>
              </a:rPr>
              <a:t>the petition </a:t>
            </a:r>
            <a:r>
              <a:rPr lang="en-GB" sz="1800" dirty="0">
                <a:latin typeface="Helvetica" panose="020B0604020202020204" pitchFamily="34" charset="0"/>
                <a:cs typeface="Helvetica" panose="020B0604020202020204" pitchFamily="34" charset="0"/>
                <a:hlinkClick r:id="rId3"/>
              </a:rPr>
              <a:t>https://</a:t>
            </a:r>
            <a:r>
              <a:rPr lang="en-GB" sz="1800" dirty="0" smtClean="0">
                <a:latin typeface="Helvetica" panose="020B0604020202020204" pitchFamily="34" charset="0"/>
                <a:cs typeface="Helvetica" panose="020B0604020202020204" pitchFamily="34" charset="0"/>
                <a:hlinkClick r:id="rId3"/>
              </a:rPr>
              <a:t>www.bornfree.org.uk/ivory-trade-petition</a:t>
            </a:r>
            <a:endParaRPr lang="en-GB" sz="1800" dirty="0" smtClean="0">
              <a:latin typeface="Helvetica" panose="020B0604020202020204" pitchFamily="34" charset="0"/>
              <a:cs typeface="Helvetica" panose="020B0604020202020204" pitchFamily="34" charset="0"/>
            </a:endParaRPr>
          </a:p>
          <a:p>
            <a:pPr marL="0" indent="0">
              <a:buNone/>
            </a:pPr>
            <a:r>
              <a:rPr lang="en-GB" sz="1800" b="1" dirty="0" smtClean="0">
                <a:latin typeface="Helvetica" panose="020B0604020202020204" pitchFamily="34" charset="0"/>
                <a:cs typeface="Helvetica" panose="020B0604020202020204" pitchFamily="34" charset="0"/>
              </a:rPr>
              <a:t>Spread the word</a:t>
            </a:r>
            <a:r>
              <a:rPr lang="en-GB" sz="1800" dirty="0" smtClean="0">
                <a:latin typeface="Helvetica" panose="020B0604020202020204" pitchFamily="34" charset="0"/>
                <a:cs typeface="Helvetica" panose="020B0604020202020204" pitchFamily="34" charset="0"/>
              </a:rPr>
              <a:t>: </a:t>
            </a:r>
            <a:r>
              <a:rPr lang="en-GB" sz="1800" dirty="0" smtClean="0">
                <a:latin typeface="Helvetica" panose="020B0604020202020204" pitchFamily="34" charset="0"/>
                <a:cs typeface="Helvetica" panose="020B0604020202020204" pitchFamily="34" charset="0"/>
                <a:hlinkClick r:id="rId4"/>
              </a:rPr>
              <a:t>Share on Facebook</a:t>
            </a:r>
            <a:r>
              <a:rPr lang="en-GB" sz="1800" dirty="0" smtClean="0">
                <a:latin typeface="Helvetica" panose="020B0604020202020204" pitchFamily="34" charset="0"/>
                <a:cs typeface="Helvetica" panose="020B0604020202020204" pitchFamily="34" charset="0"/>
              </a:rPr>
              <a:t>, </a:t>
            </a:r>
            <a:r>
              <a:rPr lang="en-GB" sz="1800" dirty="0" smtClean="0">
                <a:latin typeface="Helvetica" panose="020B0604020202020204" pitchFamily="34" charset="0"/>
                <a:cs typeface="Helvetica" panose="020B0604020202020204" pitchFamily="34" charset="0"/>
                <a:hlinkClick r:id="rId5"/>
              </a:rPr>
              <a:t>Share on twitter</a:t>
            </a:r>
            <a:endParaRPr lang="en-GB" sz="1800" dirty="0" smtClean="0">
              <a:latin typeface="Helvetica" panose="020B0604020202020204" pitchFamily="34" charset="0"/>
              <a:cs typeface="Helvetica" panose="020B0604020202020204" pitchFamily="34" charset="0"/>
            </a:endParaRPr>
          </a:p>
          <a:p>
            <a:pPr marL="0" indent="0">
              <a:buNone/>
            </a:pPr>
            <a:r>
              <a:rPr lang="en-GB" sz="1800" b="1" dirty="0">
                <a:latin typeface="Helvetica" panose="020B0604020202020204" pitchFamily="34" charset="0"/>
                <a:cs typeface="Helvetica" panose="020B0604020202020204" pitchFamily="34" charset="0"/>
              </a:rPr>
              <a:t>Donate</a:t>
            </a:r>
            <a:r>
              <a:rPr lang="en-GB" sz="1800" dirty="0">
                <a:latin typeface="Helvetica" panose="020B0604020202020204" pitchFamily="34" charset="0"/>
                <a:cs typeface="Helvetica" panose="020B0604020202020204" pitchFamily="34" charset="0"/>
              </a:rPr>
              <a:t> </a:t>
            </a:r>
            <a:r>
              <a:rPr lang="en-GB" sz="1800" dirty="0">
                <a:latin typeface="Helvetica" panose="020B0604020202020204" pitchFamily="34" charset="0"/>
                <a:cs typeface="Helvetica" panose="020B0604020202020204" pitchFamily="34" charset="0"/>
                <a:hlinkClick r:id="rId6"/>
              </a:rPr>
              <a:t>https://</a:t>
            </a:r>
            <a:r>
              <a:rPr lang="en-GB" sz="1800" dirty="0" smtClean="0">
                <a:latin typeface="Helvetica" panose="020B0604020202020204" pitchFamily="34" charset="0"/>
                <a:cs typeface="Helvetica" panose="020B0604020202020204" pitchFamily="34" charset="0"/>
                <a:hlinkClick r:id="rId6"/>
              </a:rPr>
              <a:t>www.bornfree.org.uk/donate</a:t>
            </a:r>
            <a:r>
              <a:rPr lang="en-GB" sz="1800" dirty="0" smtClean="0">
                <a:latin typeface="Helvetica" panose="020B0604020202020204" pitchFamily="34" charset="0"/>
                <a:cs typeface="Helvetica" panose="020B0604020202020204" pitchFamily="34" charset="0"/>
              </a:rPr>
              <a:t> </a:t>
            </a:r>
          </a:p>
          <a:p>
            <a:pPr marL="0" indent="0">
              <a:buNone/>
            </a:pPr>
            <a:r>
              <a:rPr lang="en-GB" sz="1800" b="1" dirty="0" smtClean="0">
                <a:latin typeface="Helvetica" panose="020B0604020202020204" pitchFamily="34" charset="0"/>
                <a:cs typeface="Helvetica" panose="020B0604020202020204" pitchFamily="34" charset="0"/>
              </a:rPr>
              <a:t>Join </a:t>
            </a:r>
            <a:r>
              <a:rPr lang="en-GB" sz="1800" b="1" dirty="0">
                <a:latin typeface="Helvetica" panose="020B0604020202020204" pitchFamily="34" charset="0"/>
                <a:cs typeface="Helvetica" panose="020B0604020202020204" pitchFamily="34" charset="0"/>
              </a:rPr>
              <a:t>Wild Crew </a:t>
            </a:r>
            <a:r>
              <a:rPr lang="en-GB" sz="1800" dirty="0">
                <a:latin typeface="Helvetica" panose="020B0604020202020204" pitchFamily="34" charset="0"/>
                <a:cs typeface="Helvetica" panose="020B0604020202020204" pitchFamily="34" charset="0"/>
                <a:hlinkClick r:id="rId7"/>
              </a:rPr>
              <a:t>https://</a:t>
            </a:r>
            <a:r>
              <a:rPr lang="en-GB" sz="1800" dirty="0" smtClean="0">
                <a:latin typeface="Helvetica" panose="020B0604020202020204" pitchFamily="34" charset="0"/>
                <a:cs typeface="Helvetica" panose="020B0604020202020204" pitchFamily="34" charset="0"/>
                <a:hlinkClick r:id="rId7"/>
              </a:rPr>
              <a:t>www.bornfree.org.uk/kids-club</a:t>
            </a:r>
            <a:r>
              <a:rPr lang="en-GB" sz="1800" dirty="0" smtClean="0">
                <a:latin typeface="Helvetica" panose="020B0604020202020204" pitchFamily="34" charset="0"/>
                <a:cs typeface="Helvetica" panose="020B0604020202020204" pitchFamily="34" charset="0"/>
              </a:rPr>
              <a:t> </a:t>
            </a:r>
          </a:p>
        </p:txBody>
      </p:sp>
      <p:pic>
        <p:nvPicPr>
          <p:cNvPr id="4" name="Picture 3" descr="ORANGE BRUSH STROK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 y="562213"/>
            <a:ext cx="7484532" cy="807370"/>
          </a:xfrm>
          <a:prstGeom prst="rect">
            <a:avLst/>
          </a:prstGeom>
        </p:spPr>
      </p:pic>
      <p:pic>
        <p:nvPicPr>
          <p:cNvPr id="6" name="Picture 5" descr="Born Free-Black-LAN.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75668" y="6087675"/>
            <a:ext cx="1845733" cy="637106"/>
          </a:xfrm>
          <a:prstGeom prst="rect">
            <a:avLst/>
          </a:prstGeom>
        </p:spPr>
      </p:pic>
      <p:sp>
        <p:nvSpPr>
          <p:cNvPr id="2" name="TextBox 1"/>
          <p:cNvSpPr txBox="1"/>
          <p:nvPr/>
        </p:nvSpPr>
        <p:spPr>
          <a:xfrm>
            <a:off x="-13554" y="611955"/>
            <a:ext cx="7498080" cy="707886"/>
          </a:xfrm>
          <a:prstGeom prst="rect">
            <a:avLst/>
          </a:prstGeom>
          <a:noFill/>
        </p:spPr>
        <p:txBody>
          <a:bodyPr wrap="square" rtlCol="0">
            <a:spAutoFit/>
          </a:bodyPr>
          <a:lstStyle/>
          <a:p>
            <a:r>
              <a:rPr lang="en-GB" sz="4000" b="1" dirty="0" smtClean="0">
                <a:solidFill>
                  <a:schemeClr val="bg1"/>
                </a:solidFill>
                <a:latin typeface="Born Free Sans" pitchFamily="50" charset="0"/>
              </a:rPr>
              <a:t>What can you do?	</a:t>
            </a:r>
            <a:endParaRPr lang="en-GB" sz="4000" b="1" dirty="0">
              <a:solidFill>
                <a:schemeClr val="bg1"/>
              </a:solidFill>
              <a:latin typeface="Born Free Sans" pitchFamily="50" charset="0"/>
            </a:endParaRPr>
          </a:p>
        </p:txBody>
      </p:sp>
    </p:spTree>
    <p:extLst>
      <p:ext uri="{BB962C8B-B14F-4D97-AF65-F5344CB8AC3E}">
        <p14:creationId xmlns:p14="http://schemas.microsoft.com/office/powerpoint/2010/main" val="1573928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591</Words>
  <Application>Microsoft Office PowerPoint</Application>
  <PresentationFormat>On-screen Show (4:3)</PresentationFormat>
  <Paragraphs>63</Paragraphs>
  <Slides>10</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Born Free Sans</vt:lpstr>
      <vt:lpstr>Calibri</vt:lpstr>
      <vt:lpstr>Calibri Light</vt:lpstr>
      <vt:lpstr>Helvetica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Bolton</dc:creator>
  <cp:lastModifiedBy>David Bolton</cp:lastModifiedBy>
  <cp:revision>116</cp:revision>
  <dcterms:created xsi:type="dcterms:W3CDTF">2018-08-02T15:03:13Z</dcterms:created>
  <dcterms:modified xsi:type="dcterms:W3CDTF">2018-10-17T13:59:10Z</dcterms:modified>
</cp:coreProperties>
</file>