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1"/>
  </p:notesMasterIdLst>
  <p:sldIdLst>
    <p:sldId id="258" r:id="rId2"/>
    <p:sldId id="265" r:id="rId3"/>
    <p:sldId id="282" r:id="rId4"/>
    <p:sldId id="283" r:id="rId5"/>
    <p:sldId id="262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67" r:id="rId16"/>
    <p:sldId id="279" r:id="rId17"/>
    <p:sldId id="263" r:id="rId18"/>
    <p:sldId id="278" r:id="rId19"/>
    <p:sldId id="284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AC1F"/>
    <a:srgbClr val="E1B6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2890" autoAdjust="0"/>
  </p:normalViewPr>
  <p:slideViewPr>
    <p:cSldViewPr snapToGrid="0">
      <p:cViewPr varScale="1">
        <p:scale>
          <a:sx n="85" d="100"/>
          <a:sy n="85" d="100"/>
        </p:scale>
        <p:origin x="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FA3901-76EA-4C1E-A146-E9123A64ABEF}" type="datetimeFigureOut">
              <a:rPr lang="en-GB" smtClean="0"/>
              <a:t>17/10/2018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F6B202-5E6F-4852-8E2E-5109D4E1CD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811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iVsS-oZEPc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F6B202-5E6F-4852-8E2E-5109D4E1CD3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285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F6B202-5E6F-4852-8E2E-5109D4E1CD3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22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F6B202-5E6F-4852-8E2E-5109D4E1CD3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649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https://www.youtube.com/watch?v=ciVsS-oZEPc</a:t>
            </a:r>
            <a:r>
              <a:rPr lang="en-GB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F6B202-5E6F-4852-8E2E-5109D4E1CD3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525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56C09-9757-45BC-B490-3CE1A8E5E71D}" type="datetimeFigureOut">
              <a:rPr lang="en-GB" smtClean="0"/>
              <a:t>17/10/2018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D04B1-2596-41BD-9BF2-F0677AD0F1F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0064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56C09-9757-45BC-B490-3CE1A8E5E71D}" type="datetimeFigureOut">
              <a:rPr lang="en-GB" smtClean="0"/>
              <a:t>17/10/2018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D04B1-2596-41BD-9BF2-F0677AD0F1F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0669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56C09-9757-45BC-B490-3CE1A8E5E71D}" type="datetimeFigureOut">
              <a:rPr lang="en-GB" smtClean="0"/>
              <a:t>17/10/2018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D04B1-2596-41BD-9BF2-F0677AD0F1F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578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56C09-9757-45BC-B490-3CE1A8E5E71D}" type="datetimeFigureOut">
              <a:rPr lang="en-GB" smtClean="0"/>
              <a:t>17/10/2018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D04B1-2596-41BD-9BF2-F0677AD0F1F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6231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56C09-9757-45BC-B490-3CE1A8E5E71D}" type="datetimeFigureOut">
              <a:rPr lang="en-GB" smtClean="0"/>
              <a:t>17/10/2018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D04B1-2596-41BD-9BF2-F0677AD0F1F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7836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56C09-9757-45BC-B490-3CE1A8E5E71D}" type="datetimeFigureOut">
              <a:rPr lang="en-GB" smtClean="0"/>
              <a:t>17/10/2018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D04B1-2596-41BD-9BF2-F0677AD0F1F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5119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56C09-9757-45BC-B490-3CE1A8E5E71D}" type="datetimeFigureOut">
              <a:rPr lang="en-GB" smtClean="0"/>
              <a:t>17/10/2018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D04B1-2596-41BD-9BF2-F0677AD0F1F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5092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56C09-9757-45BC-B490-3CE1A8E5E71D}" type="datetimeFigureOut">
              <a:rPr lang="en-GB" smtClean="0"/>
              <a:t>17/10/2018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D04B1-2596-41BD-9BF2-F0677AD0F1F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9031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56C09-9757-45BC-B490-3CE1A8E5E71D}" type="datetimeFigureOut">
              <a:rPr lang="en-GB" smtClean="0"/>
              <a:t>17/10/2018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D04B1-2596-41BD-9BF2-F0677AD0F1F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1657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56C09-9757-45BC-B490-3CE1A8E5E71D}" type="datetimeFigureOut">
              <a:rPr lang="en-GB" smtClean="0"/>
              <a:t>17/10/2018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D04B1-2596-41BD-9BF2-F0677AD0F1F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291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56C09-9757-45BC-B490-3CE1A8E5E71D}" type="datetimeFigureOut">
              <a:rPr lang="en-GB" smtClean="0"/>
              <a:t>17/10/2018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D04B1-2596-41BD-9BF2-F0677AD0F1F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7905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56C09-9757-45BC-B490-3CE1A8E5E71D}" type="datetimeFigureOut">
              <a:rPr lang="en-GB" smtClean="0"/>
              <a:t>17/10/2018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D04B1-2596-41BD-9BF2-F0677AD0F1F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9928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bbc.co.uk/programmes/articles/3fJwVmF39syPTBr3wHxjgn6/african-elephan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iVsS-oZEPc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503811"/>
            <a:ext cx="4123116" cy="810064"/>
            <a:chOff x="0" y="1771684"/>
            <a:chExt cx="4123116" cy="810064"/>
          </a:xfrm>
        </p:grpSpPr>
        <p:pic>
          <p:nvPicPr>
            <p:cNvPr id="5" name="Picture 4" descr="BLACK BRUSH STROKE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" y="1771684"/>
              <a:ext cx="4123113" cy="81006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0" y="1884328"/>
              <a:ext cx="387317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  <a:latin typeface="Born Free Sans"/>
                </a:rPr>
                <a:t>Elephants in Crisis</a:t>
              </a:r>
              <a:endParaRPr lang="en-US" sz="3200" b="1" dirty="0">
                <a:solidFill>
                  <a:schemeClr val="bg1"/>
                </a:solidFill>
                <a:latin typeface="Born Free Sans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0" y="1426519"/>
            <a:ext cx="6605513" cy="810064"/>
            <a:chOff x="0" y="682691"/>
            <a:chExt cx="6605513" cy="810064"/>
          </a:xfrm>
        </p:grpSpPr>
        <p:pic>
          <p:nvPicPr>
            <p:cNvPr id="7" name="Picture 6" descr="BLACK BRUSH STROKE.pn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82691"/>
              <a:ext cx="6605513" cy="81006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0" y="741695"/>
              <a:ext cx="61462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  <a:latin typeface="Born Free Sans"/>
                </a:rPr>
                <a:t>Lesson 1. Incredible elephants</a:t>
              </a:r>
              <a:endParaRPr lang="en-US" sz="3200" b="1" dirty="0">
                <a:solidFill>
                  <a:schemeClr val="bg1"/>
                </a:solidFill>
                <a:latin typeface="Born Free Sans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168087" y="5112137"/>
            <a:ext cx="626933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tabLst>
                <a:tab pos="107950" algn="l"/>
              </a:tabLst>
            </a:pPr>
            <a:r>
              <a:rPr lang="en-GB" smtClean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Learning objectives</a:t>
            </a:r>
            <a:endParaRPr lang="en-GB" dirty="0" smtClean="0">
              <a:solidFill>
                <a:schemeClr val="bg1"/>
              </a:solidFill>
              <a:latin typeface="Helvetica" panose="020B0604020202020204" pitchFamily="34" charset="0"/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07950" algn="l"/>
              </a:tabLst>
            </a:pPr>
            <a:r>
              <a:rPr lang="en-GB" dirty="0" smtClean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To </a:t>
            </a:r>
            <a:r>
              <a:rPr lang="en-GB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share knowledge of elephants.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07950" algn="l"/>
              </a:tabLst>
            </a:pPr>
            <a:r>
              <a:rPr lang="en-GB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To understand how elephants and humans share similar characteristics.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07950" algn="l"/>
              </a:tabLst>
            </a:pPr>
            <a:r>
              <a:rPr lang="en-GB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To create a poem entitled ‘Incredible Elephants’.</a:t>
            </a:r>
            <a:endParaRPr lang="en-GB" dirty="0">
              <a:solidFill>
                <a:schemeClr val="bg1"/>
              </a:solidFill>
              <a:effectLst/>
              <a:latin typeface="Helvetica" panose="020B0604020202020204" pitchFamily="34" charset="0"/>
              <a:ea typeface="Times New Roman" panose="02020603050405020304" pitchFamily="18" charset="0"/>
              <a:cs typeface="Helvetica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8861" y="6087675"/>
            <a:ext cx="1845732" cy="63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71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6. What is a female elephant called?</a:t>
            </a:r>
          </a:p>
          <a:p>
            <a:pPr marL="514350" indent="-514350">
              <a:buAutoNum type="alphaLcParenR"/>
            </a:pPr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 cow</a:t>
            </a:r>
          </a:p>
          <a:p>
            <a:pPr marL="514350" indent="-514350">
              <a:buAutoNum type="alphaLcParenR"/>
            </a:pPr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 bull</a:t>
            </a:r>
          </a:p>
          <a:p>
            <a:pPr marL="514350" indent="-514350">
              <a:buAutoNum type="alphaLcParenR"/>
            </a:pPr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An elephantess</a:t>
            </a:r>
          </a:p>
          <a:p>
            <a:pPr marL="514350" indent="-514350">
              <a:buAutoNum type="alphaLcParenR"/>
            </a:pP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 male elephant is called a bull.</a:t>
            </a:r>
          </a:p>
        </p:txBody>
      </p:sp>
      <p:pic>
        <p:nvPicPr>
          <p:cNvPr id="6" name="Picture 5" descr="Born Free-Black-LAN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5668" y="6087675"/>
            <a:ext cx="1845733" cy="637106"/>
          </a:xfrm>
          <a:prstGeom prst="rect">
            <a:avLst/>
          </a:prstGeom>
        </p:spPr>
      </p:pic>
      <p:pic>
        <p:nvPicPr>
          <p:cNvPr id="8" name="Picture 7" descr="ORANGE BRUSH STROK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" y="562213"/>
            <a:ext cx="9278478" cy="8073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3554" y="611955"/>
            <a:ext cx="91575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900" b="1" dirty="0" smtClean="0">
                <a:solidFill>
                  <a:schemeClr val="bg1"/>
                </a:solidFill>
                <a:latin typeface="Born Free Sans"/>
              </a:rPr>
              <a:t>What do you know about elephants?</a:t>
            </a:r>
            <a:endParaRPr lang="en-GB" sz="3900" b="1" dirty="0">
              <a:solidFill>
                <a:schemeClr val="bg1"/>
              </a:solidFill>
              <a:latin typeface="Born Free Sans"/>
            </a:endParaRPr>
          </a:p>
        </p:txBody>
      </p:sp>
    </p:spTree>
    <p:extLst>
      <p:ext uri="{BB962C8B-B14F-4D97-AF65-F5344CB8AC3E}">
        <p14:creationId xmlns:p14="http://schemas.microsoft.com/office/powerpoint/2010/main" val="397994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>
                <a:latin typeface="Helvetica" panose="020B0604020202020204" pitchFamily="34" charset="0"/>
                <a:cs typeface="Helvetica" panose="020B0604020202020204" pitchFamily="34" charset="0"/>
              </a:rPr>
              <a:t>7</a:t>
            </a:r>
            <a:r>
              <a:rPr lang="en-GB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. How many muscles are there in an elephants trunk?</a:t>
            </a:r>
          </a:p>
          <a:p>
            <a:pPr marL="514350" indent="-514350">
              <a:buAutoNum type="alphaLcParenR"/>
            </a:pPr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100</a:t>
            </a:r>
          </a:p>
          <a:p>
            <a:pPr marL="514350" indent="-514350">
              <a:buAutoNum type="alphaLcParenR"/>
            </a:pPr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10,000</a:t>
            </a:r>
          </a:p>
          <a:p>
            <a:pPr marL="514350" indent="-514350">
              <a:buAutoNum type="alphaLcParenR"/>
            </a:pPr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100,000</a:t>
            </a:r>
          </a:p>
          <a:p>
            <a:pPr marL="514350" indent="-514350">
              <a:buAutoNum type="alphaLcParenR"/>
            </a:pP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The entire human body only has around 650 to 840 muscles!</a:t>
            </a:r>
          </a:p>
        </p:txBody>
      </p:sp>
      <p:pic>
        <p:nvPicPr>
          <p:cNvPr id="6" name="Picture 5" descr="Born Free-Black-LAN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5668" y="6087675"/>
            <a:ext cx="1845733" cy="637106"/>
          </a:xfrm>
          <a:prstGeom prst="rect">
            <a:avLst/>
          </a:prstGeom>
        </p:spPr>
      </p:pic>
      <p:pic>
        <p:nvPicPr>
          <p:cNvPr id="8" name="Picture 7" descr="ORANGE BRUSH STROK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" y="562213"/>
            <a:ext cx="9278478" cy="8073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3554" y="611955"/>
            <a:ext cx="91575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900" b="1" dirty="0" smtClean="0">
                <a:solidFill>
                  <a:schemeClr val="bg1"/>
                </a:solidFill>
                <a:latin typeface="Born Free Sans"/>
              </a:rPr>
              <a:t>What do you know about elephants?</a:t>
            </a:r>
            <a:endParaRPr lang="en-GB" sz="3900" b="1" dirty="0">
              <a:solidFill>
                <a:schemeClr val="bg1"/>
              </a:solidFill>
              <a:latin typeface="Born Free Sans"/>
            </a:endParaRPr>
          </a:p>
        </p:txBody>
      </p:sp>
    </p:spTree>
    <p:extLst>
      <p:ext uri="{BB962C8B-B14F-4D97-AF65-F5344CB8AC3E}">
        <p14:creationId xmlns:p14="http://schemas.microsoft.com/office/powerpoint/2010/main" val="310137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8. How much water does an adult elephant need to drink every day?</a:t>
            </a:r>
          </a:p>
          <a:p>
            <a:pPr marL="514350" indent="-514350">
              <a:buAutoNum type="alphaLcParenR"/>
            </a:pPr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2 litres</a:t>
            </a:r>
          </a:p>
          <a:p>
            <a:pPr marL="514350" indent="-514350">
              <a:buAutoNum type="alphaLcParenR"/>
            </a:pPr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20 litres</a:t>
            </a:r>
          </a:p>
          <a:p>
            <a:pPr marL="514350" indent="-514350">
              <a:buAutoNum type="alphaLcParenR"/>
            </a:pPr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200 litres</a:t>
            </a:r>
          </a:p>
          <a:p>
            <a:pPr marL="514350" indent="-514350">
              <a:buAutoNum type="alphaLcParenR"/>
            </a:pP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That’s nearly 3 baths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mtClean="0">
                <a:latin typeface="Helvetica" panose="020B0604020202020204" pitchFamily="34" charset="0"/>
                <a:cs typeface="Helvetica" panose="020B0604020202020204" pitchFamily="34" charset="0"/>
              </a:rPr>
              <a:t>full </a:t>
            </a:r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of water!</a:t>
            </a:r>
          </a:p>
        </p:txBody>
      </p:sp>
      <p:pic>
        <p:nvPicPr>
          <p:cNvPr id="10" name="Picture 9" descr="ORANGE BRUSH STROK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" y="562213"/>
            <a:ext cx="9278478" cy="80737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3554" y="611955"/>
            <a:ext cx="91575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900" b="1" dirty="0" smtClean="0">
                <a:solidFill>
                  <a:schemeClr val="bg1"/>
                </a:solidFill>
                <a:latin typeface="Born Free Sans"/>
              </a:rPr>
              <a:t>What do you know about elephants?</a:t>
            </a:r>
            <a:endParaRPr lang="en-GB" sz="3900" b="1" dirty="0">
              <a:solidFill>
                <a:schemeClr val="bg1"/>
              </a:solidFill>
              <a:latin typeface="Born Free San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893" y="2835979"/>
            <a:ext cx="4615072" cy="31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01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>
                <a:latin typeface="Helvetica" panose="020B0604020202020204" pitchFamily="34" charset="0"/>
                <a:cs typeface="Helvetica" panose="020B0604020202020204" pitchFamily="34" charset="0"/>
              </a:rPr>
              <a:t>9</a:t>
            </a:r>
            <a:r>
              <a:rPr lang="en-GB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. Can elephants swim?</a:t>
            </a:r>
          </a:p>
          <a:p>
            <a:pPr marL="514350" indent="-514350">
              <a:buAutoNum type="alphaLcParenR"/>
            </a:pPr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Yes</a:t>
            </a:r>
          </a:p>
          <a:p>
            <a:pPr marL="514350" indent="-514350">
              <a:buAutoNum type="alphaLcParenR"/>
            </a:pPr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No</a:t>
            </a:r>
          </a:p>
          <a:p>
            <a:pPr marL="514350" indent="-514350">
              <a:buAutoNum type="alphaLcParenR"/>
            </a:pP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They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use their trunk to breathe like a snorkel in deep </a:t>
            </a: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water!</a:t>
            </a:r>
            <a:endParaRPr lang="en-GB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Picture 5" descr="Born Free-Black-LAN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5668" y="6087675"/>
            <a:ext cx="1845733" cy="637106"/>
          </a:xfrm>
          <a:prstGeom prst="rect">
            <a:avLst/>
          </a:prstGeom>
        </p:spPr>
      </p:pic>
      <p:pic>
        <p:nvPicPr>
          <p:cNvPr id="8" name="Picture 7" descr="ORANGE BRUSH STROK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" y="562213"/>
            <a:ext cx="9278478" cy="8073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3554" y="611955"/>
            <a:ext cx="91575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900" b="1" dirty="0" smtClean="0">
                <a:solidFill>
                  <a:schemeClr val="bg1"/>
                </a:solidFill>
                <a:latin typeface="Born Free Sans"/>
              </a:rPr>
              <a:t>What do you know about elephants?</a:t>
            </a:r>
            <a:endParaRPr lang="en-GB" sz="3900" b="1" dirty="0">
              <a:solidFill>
                <a:schemeClr val="bg1"/>
              </a:solidFill>
              <a:latin typeface="Born Free Sans"/>
            </a:endParaRPr>
          </a:p>
        </p:txBody>
      </p:sp>
    </p:spTree>
    <p:extLst>
      <p:ext uri="{BB962C8B-B14F-4D97-AF65-F5344CB8AC3E}">
        <p14:creationId xmlns:p14="http://schemas.microsoft.com/office/powerpoint/2010/main" val="308530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10. Can elephants get sunburnt?</a:t>
            </a:r>
          </a:p>
          <a:p>
            <a:pPr marL="514350" indent="-514350">
              <a:buAutoNum type="alphaLcParenR"/>
            </a:pPr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Yes</a:t>
            </a:r>
          </a:p>
          <a:p>
            <a:pPr marL="514350" indent="-514350">
              <a:buAutoNum type="alphaLcParenR"/>
            </a:pPr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No</a:t>
            </a:r>
          </a:p>
          <a:p>
            <a:pPr marL="514350" indent="-514350">
              <a:buAutoNum type="alphaLcParenR"/>
            </a:pP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They protect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themselves by throwing sand on their backs and their head.</a:t>
            </a: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Picture 5" descr="Born Free-Black-LAN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5668" y="6087675"/>
            <a:ext cx="1845733" cy="637106"/>
          </a:xfrm>
          <a:prstGeom prst="rect">
            <a:avLst/>
          </a:prstGeom>
        </p:spPr>
      </p:pic>
      <p:pic>
        <p:nvPicPr>
          <p:cNvPr id="8" name="Picture 7" descr="ORANGE BRUSH STROK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" y="562213"/>
            <a:ext cx="9278478" cy="8073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3554" y="611955"/>
            <a:ext cx="91575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900" b="1" dirty="0" smtClean="0">
                <a:solidFill>
                  <a:schemeClr val="bg1"/>
                </a:solidFill>
                <a:latin typeface="Born Free Sans"/>
              </a:rPr>
              <a:t>What do you know about elephants?</a:t>
            </a:r>
            <a:endParaRPr lang="en-GB" sz="3900" b="1" dirty="0">
              <a:solidFill>
                <a:schemeClr val="bg1"/>
              </a:solidFill>
              <a:latin typeface="Born Free Sans"/>
            </a:endParaRPr>
          </a:p>
        </p:txBody>
      </p:sp>
    </p:spTree>
    <p:extLst>
      <p:ext uri="{BB962C8B-B14F-4D97-AF65-F5344CB8AC3E}">
        <p14:creationId xmlns:p14="http://schemas.microsoft.com/office/powerpoint/2010/main" val="349958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51305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How do you think your life might be similar to an elephants?</a:t>
            </a:r>
          </a:p>
          <a:p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Elephants live </a:t>
            </a: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in </a:t>
            </a:r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close-knit </a:t>
            </a: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family groups, caring for and protecting their young. </a:t>
            </a:r>
            <a:endParaRPr lang="en-GB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They support, care and comfort each other, when friends or family members are </a:t>
            </a:r>
            <a:r>
              <a:rPr lang="en-GB" smtClean="0">
                <a:latin typeface="Helvetica" panose="020B0604020202020204" pitchFamily="34" charset="0"/>
                <a:cs typeface="Helvetica" panose="020B0604020202020204" pitchFamily="34" charset="0"/>
              </a:rPr>
              <a:t>in distress.</a:t>
            </a: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They love to play and interact with each other.</a:t>
            </a:r>
          </a:p>
          <a:p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Just </a:t>
            </a: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like humans, </a:t>
            </a:r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they celebrate births and they </a:t>
            </a: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mourn the loss of their family members. </a:t>
            </a:r>
            <a:endParaRPr lang="en-GB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GB" dirty="0" smtClean="0">
              <a:latin typeface="Helvetica" panose="020B0604020202020204" pitchFamily="34" charset="0"/>
              <a:cs typeface="Helvetica" panose="020B0604020202020204" pitchFamily="34" charset="0"/>
              <a:hlinkClick r:id="rId2"/>
            </a:endParaRPr>
          </a:p>
        </p:txBody>
      </p:sp>
      <p:pic>
        <p:nvPicPr>
          <p:cNvPr id="6" name="Picture 5" descr="Born Free-Black-LAN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5668" y="6087675"/>
            <a:ext cx="1845733" cy="637106"/>
          </a:xfrm>
          <a:prstGeom prst="rect">
            <a:avLst/>
          </a:prstGeom>
        </p:spPr>
      </p:pic>
      <p:pic>
        <p:nvPicPr>
          <p:cNvPr id="5" name="Picture 4" descr="ORANGE BRUSH STROK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" y="562213"/>
            <a:ext cx="7484532" cy="8073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3554" y="611955"/>
            <a:ext cx="7498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latin typeface="Born Free Sans"/>
              </a:rPr>
              <a:t>Elephants are just like us</a:t>
            </a:r>
            <a:endParaRPr lang="en-GB" sz="4000" b="1" dirty="0">
              <a:solidFill>
                <a:schemeClr val="bg1"/>
              </a:solidFill>
              <a:latin typeface="Born Free Sans"/>
            </a:endParaRPr>
          </a:p>
        </p:txBody>
      </p:sp>
    </p:spTree>
    <p:extLst>
      <p:ext uri="{BB962C8B-B14F-4D97-AF65-F5344CB8AC3E}">
        <p14:creationId xmlns:p14="http://schemas.microsoft.com/office/powerpoint/2010/main" val="224815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RANGE BRUSH STROK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" y="562213"/>
            <a:ext cx="7484532" cy="8073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3554" y="611955"/>
            <a:ext cx="7498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latin typeface="Born Free Sans"/>
              </a:rPr>
              <a:t>Elephants are just like us</a:t>
            </a:r>
            <a:endParaRPr lang="en-GB" sz="4000" b="1" dirty="0">
              <a:solidFill>
                <a:schemeClr val="bg1"/>
              </a:solidFill>
              <a:latin typeface="Born Free Sans"/>
            </a:endParaRPr>
          </a:p>
        </p:txBody>
      </p:sp>
      <p:pic>
        <p:nvPicPr>
          <p:cNvPr id="9" name="ciVsS-oZEPc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45630" y="1698172"/>
            <a:ext cx="8439540" cy="474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75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180" y="1497784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 smtClean="0">
                <a:solidFill>
                  <a:schemeClr val="bg1"/>
                </a:solidFill>
                <a:latin typeface="Born Free Sans"/>
              </a:rPr>
              <a:t>Choose </a:t>
            </a:r>
            <a:r>
              <a:rPr lang="en-GB" b="1" u="sng" dirty="0" smtClean="0">
                <a:solidFill>
                  <a:schemeClr val="bg1"/>
                </a:solidFill>
                <a:latin typeface="Born Free Sans"/>
              </a:rPr>
              <a:t>one</a:t>
            </a:r>
            <a:r>
              <a:rPr lang="en-GB" b="1" dirty="0" smtClean="0">
                <a:solidFill>
                  <a:schemeClr val="bg1"/>
                </a:solidFill>
                <a:latin typeface="Born Free Sans"/>
              </a:rPr>
              <a:t> of the following tasks:</a:t>
            </a:r>
          </a:p>
          <a:p>
            <a:pPr marL="0" indent="0">
              <a:lnSpc>
                <a:spcPct val="107000"/>
              </a:lnSpc>
              <a:spcAft>
                <a:spcPts val="375"/>
              </a:spcAft>
              <a:buNone/>
            </a:pPr>
            <a:endParaRPr lang="en-GB" dirty="0">
              <a:latin typeface="Born Free Sans"/>
            </a:endParaRPr>
          </a:p>
          <a:p>
            <a:pPr marL="0" indent="0">
              <a:buNone/>
            </a:pPr>
            <a:endParaRPr lang="en-GB" dirty="0">
              <a:latin typeface="Born Free Sans"/>
            </a:endParaRPr>
          </a:p>
        </p:txBody>
      </p:sp>
      <p:pic>
        <p:nvPicPr>
          <p:cNvPr id="4" name="Picture 3" descr="ORANGE BRUSH STROK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" y="562213"/>
            <a:ext cx="7484532" cy="8073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3554" y="611955"/>
            <a:ext cx="7498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latin typeface="Born Free Sans"/>
              </a:rPr>
              <a:t>Elephant poems</a:t>
            </a:r>
            <a:endParaRPr lang="en-GB" sz="4000" b="1" dirty="0">
              <a:solidFill>
                <a:schemeClr val="bg1"/>
              </a:solidFill>
              <a:latin typeface="Born Free Sans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4385858"/>
              </p:ext>
            </p:extLst>
          </p:nvPr>
        </p:nvGraphicFramePr>
        <p:xfrm>
          <a:off x="255180" y="2130212"/>
          <a:ext cx="8591108" cy="3931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95554">
                  <a:extLst>
                    <a:ext uri="{9D8B030D-6E8A-4147-A177-3AD203B41FA5}">
                      <a16:colId xmlns:a16="http://schemas.microsoft.com/office/drawing/2014/main" val="1708978452"/>
                    </a:ext>
                  </a:extLst>
                </a:gridCol>
                <a:gridCol w="4295554">
                  <a:extLst>
                    <a:ext uri="{9D8B030D-6E8A-4147-A177-3AD203B41FA5}">
                      <a16:colId xmlns:a16="http://schemas.microsoft.com/office/drawing/2014/main" val="1110624670"/>
                    </a:ext>
                  </a:extLst>
                </a:gridCol>
              </a:tblGrid>
              <a:tr h="327482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2100" b="1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Task 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1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Write a poem with the title, ‘Incredible Elephants’.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1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Use your post-it notes, the images of elephants and any other information you have learned today.</a:t>
                      </a:r>
                    </a:p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375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1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Identify your audience and think about the purpose of the writing.</a:t>
                      </a:r>
                    </a:p>
                  </a:txBody>
                  <a:tcPr>
                    <a:solidFill>
                      <a:schemeClr val="bg1">
                        <a:alpha val="8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100" b="1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Task 2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1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Your</a:t>
                      </a:r>
                      <a:r>
                        <a:rPr lang="en-GB" sz="2100" baseline="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teacher has cut up some poems about elephants and has put them into an envelope.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100" baseline="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Create a new poem by arranging them into a different order.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100" baseline="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Try to add your own words or lines.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1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Identify your audience and think about the purpose of the writing.</a:t>
                      </a:r>
                    </a:p>
                    <a:p>
                      <a:endParaRPr lang="en-GB" sz="2100" b="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8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51301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706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130" y="4438041"/>
            <a:ext cx="8821271" cy="2083529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Tell me </a:t>
            </a:r>
            <a:r>
              <a:rPr lang="en-US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 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things...</a:t>
            </a:r>
          </a:p>
          <a:p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You know now that you didn’t know an hour ago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You 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have done well </a:t>
            </a:r>
            <a:endParaRPr lang="en-US" b="1" dirty="0" smtClean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You 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would like to find out more about </a:t>
            </a:r>
            <a:endParaRPr lang="en-US" b="1" dirty="0" smtClean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Picture 4" descr="ORANGE BRUSH STROK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" y="562213"/>
            <a:ext cx="8639039" cy="8073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7" y="673510"/>
            <a:ext cx="9844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chemeClr val="bg1"/>
                </a:solidFill>
                <a:latin typeface="Born Free Sans"/>
              </a:rPr>
              <a:t>Review: What have you found out today?</a:t>
            </a:r>
            <a:endParaRPr lang="en-GB" sz="3600" b="1" dirty="0">
              <a:solidFill>
                <a:schemeClr val="bg1"/>
              </a:solidFill>
              <a:latin typeface="Born Free Sans"/>
            </a:endParaRPr>
          </a:p>
        </p:txBody>
      </p:sp>
    </p:spTree>
    <p:extLst>
      <p:ext uri="{BB962C8B-B14F-4D97-AF65-F5344CB8AC3E}">
        <p14:creationId xmlns:p14="http://schemas.microsoft.com/office/powerpoint/2010/main" val="317720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F PRESENTATION SLID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09"/>
            <a:ext cx="9160933" cy="699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9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6555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Post-it challenge</a:t>
            </a:r>
          </a:p>
          <a:p>
            <a:pPr fontAlgn="base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On </a:t>
            </a: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post-it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notes, </a:t>
            </a: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write down as many words as you can that you associate with elephants. Try and cover the whole table.</a:t>
            </a:r>
          </a:p>
          <a:p>
            <a:pPr fontAlgn="base"/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5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minutes</a:t>
            </a:r>
          </a:p>
          <a:p>
            <a:pPr>
              <a:spcAft>
                <a:spcPts val="1800"/>
              </a:spcAft>
            </a:pPr>
            <a:endParaRPr lang="en-GB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Use at least 10 of these words to write a short paragraph about elephants.</a:t>
            </a:r>
          </a:p>
          <a:p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Feedback to the class.</a:t>
            </a: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Picture 3" descr="ORANGE BRUSH STROK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" y="562213"/>
            <a:ext cx="7484532" cy="8073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13554" y="611955"/>
            <a:ext cx="7498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latin typeface="Born Free Sans"/>
              </a:rPr>
              <a:t>Incredible elephants</a:t>
            </a:r>
            <a:endParaRPr lang="en-GB" sz="4000" b="1" dirty="0">
              <a:solidFill>
                <a:schemeClr val="bg1"/>
              </a:solidFill>
              <a:latin typeface="Born Free Sans"/>
            </a:endParaRPr>
          </a:p>
        </p:txBody>
      </p:sp>
      <p:pic>
        <p:nvPicPr>
          <p:cNvPr id="1028" name="Picture 4" descr="https://lh6.googleusercontent.com/WkXFPXQJtt4e9b_5pbRb_tADTr_MOzdYDO1bRsRgW6q7Z749yA6IG_3Pm3ZmzQ1QgHsfG7nO0Lj7sh4Z0Xlt_TlkswFkesjFhxN3OO93xSNgfe_0pq5HLORSQdReOADJUbZ0hNq9wW3vuzIsS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49768" y="3216345"/>
            <a:ext cx="2216489" cy="158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91075" y="3674312"/>
            <a:ext cx="2025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latin typeface="Ink Free" panose="03080402000500000000" pitchFamily="66" charset="0"/>
              </a:rPr>
              <a:t>majestic</a:t>
            </a:r>
            <a:endParaRPr lang="en-GB" sz="3200" b="1" dirty="0"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37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RANGE BRUSH STROK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" y="562213"/>
            <a:ext cx="7484532" cy="8073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13554" y="611955"/>
            <a:ext cx="7498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latin typeface="Born Free Sans"/>
              </a:rPr>
              <a:t>Incredible elephants</a:t>
            </a:r>
            <a:endParaRPr lang="en-GB" sz="4000" b="1" dirty="0">
              <a:solidFill>
                <a:schemeClr val="bg1"/>
              </a:solidFill>
              <a:latin typeface="Born Free San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7977" y="2290096"/>
            <a:ext cx="444487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Around the image, write 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down as many words as you can that you associate with elephants</a:t>
            </a:r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Helvetica" panose="020B0604020202020204" pitchFamily="34" charset="0"/>
                <a:cs typeface="Helvetica" panose="020B0604020202020204" pitchFamily="34" charset="0"/>
              </a:rPr>
              <a:t>Use at least 10 of these words to write a short paragraph about elephants</a:t>
            </a:r>
            <a:r>
              <a:rPr lang="en-GB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endParaRPr lang="en-US" sz="24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420" y="1903698"/>
            <a:ext cx="3736666" cy="345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41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973" y="1444580"/>
            <a:ext cx="4298053" cy="39688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3181" y="5777427"/>
            <a:ext cx="2812381" cy="387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How </a:t>
            </a:r>
            <a:r>
              <a:rPr lang="en-GB" sz="18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long</a:t>
            </a:r>
            <a:r>
              <a:rPr lang="en-GB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is an elephant?</a:t>
            </a:r>
          </a:p>
        </p:txBody>
      </p:sp>
      <p:pic>
        <p:nvPicPr>
          <p:cNvPr id="4" name="Picture 3" descr="ORANGE BRUSH STROK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" y="562213"/>
            <a:ext cx="7484532" cy="807370"/>
          </a:xfrm>
          <a:prstGeom prst="rect">
            <a:avLst/>
          </a:prstGeom>
        </p:spPr>
      </p:pic>
      <p:pic>
        <p:nvPicPr>
          <p:cNvPr id="6" name="Picture 5" descr="Born Free-Black-LAN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5668" y="6087675"/>
            <a:ext cx="1845733" cy="6371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13554" y="611955"/>
            <a:ext cx="7498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latin typeface="Born Free Sans"/>
              </a:rPr>
              <a:t>How big is an elephant?</a:t>
            </a:r>
            <a:endParaRPr lang="en-GB" sz="4000" b="1" dirty="0">
              <a:solidFill>
                <a:schemeClr val="bg1"/>
              </a:solidFill>
              <a:latin typeface="Born Free San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7423" y="3061393"/>
            <a:ext cx="15077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How </a:t>
            </a:r>
            <a:r>
              <a:rPr lang="en-GB" b="1" dirty="0">
                <a:latin typeface="Helvetica" panose="020B0604020202020204" pitchFamily="34" charset="0"/>
                <a:cs typeface="Helvetica" panose="020B0604020202020204" pitchFamily="34" charset="0"/>
              </a:rPr>
              <a:t>tall </a:t>
            </a: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is </a:t>
            </a:r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an </a:t>
            </a: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elephant?</a:t>
            </a:r>
          </a:p>
        </p:txBody>
      </p:sp>
      <p:pic>
        <p:nvPicPr>
          <p:cNvPr id="10" name="Picture 4" descr="Inch Tape, Tape, Measure, Measurement, Tape-Measure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48046">
            <a:off x="2614235" y="4164721"/>
            <a:ext cx="4165896" cy="2082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57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514350" indent="-514350">
              <a:buAutoNum type="arabicPeriod"/>
            </a:pPr>
            <a:r>
              <a:rPr lang="en-GB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What </a:t>
            </a:r>
            <a:r>
              <a:rPr lang="en-GB" b="1" dirty="0">
                <a:latin typeface="Helvetica" panose="020B0604020202020204" pitchFamily="34" charset="0"/>
                <a:cs typeface="Helvetica" panose="020B0604020202020204" pitchFamily="34" charset="0"/>
              </a:rPr>
              <a:t>are the </a:t>
            </a:r>
            <a:r>
              <a:rPr lang="en-GB" b="1" u="sng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three</a:t>
            </a:r>
            <a:r>
              <a:rPr lang="en-GB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GB" b="1" dirty="0">
                <a:latin typeface="Helvetica" panose="020B0604020202020204" pitchFamily="34" charset="0"/>
                <a:cs typeface="Helvetica" panose="020B0604020202020204" pitchFamily="34" charset="0"/>
              </a:rPr>
              <a:t>distinct species of elephant?</a:t>
            </a:r>
          </a:p>
          <a:p>
            <a:pPr marL="514350" indent="-514350">
              <a:buFont typeface="Arial" panose="020B0604020202020204" pitchFamily="34" charset="0"/>
              <a:buAutoNum type="alphaLcParenR"/>
            </a:pP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Asian, African savannah and African forest</a:t>
            </a:r>
          </a:p>
          <a:p>
            <a:pPr marL="514350" indent="-514350">
              <a:buFont typeface="Arial" panose="020B0604020202020204" pitchFamily="34" charset="0"/>
              <a:buAutoNum type="alphaLcParenR"/>
            </a:pP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European, African savannah and African</a:t>
            </a:r>
          </a:p>
          <a:p>
            <a:pPr marL="514350" indent="-514350">
              <a:buFont typeface="Arial" panose="020B0604020202020204" pitchFamily="34" charset="0"/>
              <a:buAutoNum type="alphaLcParenR"/>
            </a:pP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Asian and African savannah and Australian forest</a:t>
            </a:r>
          </a:p>
          <a:p>
            <a:pPr marL="514350" indent="-514350">
              <a:buAutoNum type="alphaLcParenR"/>
            </a:pP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Both species of African elephants have larger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ears </a:t>
            </a: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shaped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like a map of Africa </a:t>
            </a: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whereas Asian elephants have smaller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ears </a:t>
            </a: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like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the shape of India.</a:t>
            </a:r>
            <a:endParaRPr lang="en-GB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Picture 5" descr="Born Free-Black-LAN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5668" y="6087675"/>
            <a:ext cx="1845733" cy="637106"/>
          </a:xfrm>
          <a:prstGeom prst="rect">
            <a:avLst/>
          </a:prstGeom>
        </p:spPr>
      </p:pic>
      <p:pic>
        <p:nvPicPr>
          <p:cNvPr id="5" name="Picture 4" descr="ORANGE BRUSH STROK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" y="562213"/>
            <a:ext cx="9278478" cy="8073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3554" y="611955"/>
            <a:ext cx="91575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900" b="1" dirty="0" smtClean="0">
                <a:solidFill>
                  <a:schemeClr val="bg1"/>
                </a:solidFill>
                <a:latin typeface="Born Free Sans"/>
              </a:rPr>
              <a:t>What do you know about elephants?</a:t>
            </a:r>
            <a:endParaRPr lang="en-GB" sz="3900" b="1" dirty="0">
              <a:solidFill>
                <a:schemeClr val="bg1"/>
              </a:solidFill>
              <a:latin typeface="Born Free Sans"/>
            </a:endParaRPr>
          </a:p>
        </p:txBody>
      </p:sp>
    </p:spTree>
    <p:extLst>
      <p:ext uri="{BB962C8B-B14F-4D97-AF65-F5344CB8AC3E}">
        <p14:creationId xmlns:p14="http://schemas.microsoft.com/office/powerpoint/2010/main" val="142553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2. How long can elephants live for?</a:t>
            </a:r>
          </a:p>
          <a:p>
            <a:pPr marL="514350" indent="-514350">
              <a:buAutoNum type="alphaLcParenR"/>
            </a:pPr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40-50 years</a:t>
            </a:r>
          </a:p>
          <a:p>
            <a:pPr marL="514350" indent="-514350">
              <a:buAutoNum type="alphaLcParenR"/>
            </a:pPr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50-60 years</a:t>
            </a:r>
          </a:p>
          <a:p>
            <a:pPr marL="514350" indent="-514350">
              <a:buAutoNum type="alphaLcParenR"/>
            </a:pPr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60-70 years</a:t>
            </a:r>
          </a:p>
          <a:p>
            <a:pPr marL="514350" indent="-514350">
              <a:buAutoNum type="alphaLcParenR"/>
            </a:pP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The average life expectancy for humans across the world is 72.</a:t>
            </a: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Picture 5" descr="Born Free-Black-LAN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5668" y="6087675"/>
            <a:ext cx="1845733" cy="637106"/>
          </a:xfrm>
          <a:prstGeom prst="rect">
            <a:avLst/>
          </a:prstGeom>
        </p:spPr>
      </p:pic>
      <p:pic>
        <p:nvPicPr>
          <p:cNvPr id="8" name="Picture 7" descr="ORANGE BRUSH STROK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" y="562213"/>
            <a:ext cx="9278478" cy="8073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3554" y="611955"/>
            <a:ext cx="91575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900" b="1" dirty="0" smtClean="0">
                <a:solidFill>
                  <a:schemeClr val="bg1"/>
                </a:solidFill>
                <a:latin typeface="Born Free Sans"/>
              </a:rPr>
              <a:t>What do you know about elephants?</a:t>
            </a:r>
            <a:endParaRPr lang="en-GB" sz="3900" b="1" dirty="0">
              <a:solidFill>
                <a:schemeClr val="bg1"/>
              </a:solidFill>
              <a:latin typeface="Born Free Sans"/>
            </a:endParaRPr>
          </a:p>
        </p:txBody>
      </p:sp>
    </p:spTree>
    <p:extLst>
      <p:ext uri="{BB962C8B-B14F-4D97-AF65-F5344CB8AC3E}">
        <p14:creationId xmlns:p14="http://schemas.microsoft.com/office/powerpoint/2010/main" val="328151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3. </a:t>
            </a:r>
            <a:r>
              <a:rPr lang="en-U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The African savannah elephant is the largest and heaviest land animal on Earth, but how much can one weigh?</a:t>
            </a:r>
            <a:endParaRPr lang="en-GB" b="1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514350" indent="-514350">
              <a:buAutoNum type="alphaLcParenR"/>
            </a:pPr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60kg</a:t>
            </a:r>
          </a:p>
          <a:p>
            <a:pPr marL="514350" indent="-514350">
              <a:buAutoNum type="alphaLcParenR"/>
            </a:pPr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6,000kg</a:t>
            </a:r>
          </a:p>
          <a:p>
            <a:pPr marL="514350" indent="-514350">
              <a:buAutoNum type="alphaLcParenR"/>
            </a:pPr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60,000kg</a:t>
            </a:r>
          </a:p>
          <a:p>
            <a:pPr marL="514350" indent="-514350">
              <a:buAutoNum type="alphaLcParenR"/>
            </a:pP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That’s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about nine times </a:t>
            </a:r>
            <a:endParaRPr lang="en-US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as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heavy as a c</a:t>
            </a: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ow!</a:t>
            </a: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6" name="Picture 15" descr="ORANGE BRUSH STROK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" y="562213"/>
            <a:ext cx="9278478" cy="80737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-13554" y="611955"/>
            <a:ext cx="91575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900" b="1" dirty="0" smtClean="0">
                <a:solidFill>
                  <a:schemeClr val="bg1"/>
                </a:solidFill>
                <a:latin typeface="Born Free Sans"/>
              </a:rPr>
              <a:t>What do you know about elephants?</a:t>
            </a:r>
            <a:endParaRPr lang="en-GB" sz="3900" b="1" dirty="0">
              <a:solidFill>
                <a:schemeClr val="bg1"/>
              </a:solidFill>
              <a:latin typeface="Born Free Sans"/>
            </a:endParaRPr>
          </a:p>
        </p:txBody>
      </p:sp>
      <p:sp>
        <p:nvSpPr>
          <p:cNvPr id="19" name="TextBox 9"/>
          <p:cNvSpPr txBox="1"/>
          <p:nvPr/>
        </p:nvSpPr>
        <p:spPr>
          <a:xfrm>
            <a:off x="4639232" y="5872691"/>
            <a:ext cx="23139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 smtClean="0">
                <a:solidFill>
                  <a:schemeClr val="bg1">
                    <a:lumMod val="95000"/>
                  </a:schemeClr>
                </a:solidFill>
              </a:rPr>
              <a:t>© BFF</a:t>
            </a:r>
            <a:endParaRPr lang="en-GB" sz="11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27120"/>
            <a:ext cx="4237087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48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4. How fast can an elephant charge?</a:t>
            </a:r>
          </a:p>
          <a:p>
            <a:pPr marL="514350" indent="-514350">
              <a:buAutoNum type="alphaLcParenR"/>
            </a:pPr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10mph</a:t>
            </a:r>
          </a:p>
          <a:p>
            <a:pPr marL="514350" indent="-514350">
              <a:buAutoNum type="alphaLcParenR"/>
            </a:pPr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25mph</a:t>
            </a:r>
          </a:p>
          <a:p>
            <a:pPr marL="514350" indent="-514350">
              <a:buAutoNum type="alphaLcParenR"/>
            </a:pPr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40mph</a:t>
            </a:r>
          </a:p>
          <a:p>
            <a:pPr marL="514350" indent="-514350">
              <a:buAutoNum type="alphaLcParenR"/>
            </a:pP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An Olympic sprinter can reach a top speed of 27mph. </a:t>
            </a:r>
          </a:p>
        </p:txBody>
      </p:sp>
      <p:pic>
        <p:nvPicPr>
          <p:cNvPr id="6" name="Picture 5" descr="Born Free-Black-LAN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5668" y="6087675"/>
            <a:ext cx="1845733" cy="637106"/>
          </a:xfrm>
          <a:prstGeom prst="rect">
            <a:avLst/>
          </a:prstGeom>
        </p:spPr>
      </p:pic>
      <p:pic>
        <p:nvPicPr>
          <p:cNvPr id="8" name="Picture 7" descr="ORANGE BRUSH STROK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" y="562213"/>
            <a:ext cx="9278478" cy="8073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3554" y="611955"/>
            <a:ext cx="91575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900" b="1" dirty="0" smtClean="0">
                <a:solidFill>
                  <a:schemeClr val="bg1"/>
                </a:solidFill>
                <a:latin typeface="Born Free Sans"/>
              </a:rPr>
              <a:t>What do you know about elephants?</a:t>
            </a:r>
            <a:endParaRPr lang="en-GB" sz="3900" b="1" dirty="0">
              <a:solidFill>
                <a:schemeClr val="bg1"/>
              </a:solidFill>
              <a:latin typeface="Born Free Sans"/>
            </a:endParaRPr>
          </a:p>
        </p:txBody>
      </p:sp>
    </p:spTree>
    <p:extLst>
      <p:ext uri="{BB962C8B-B14F-4D97-AF65-F5344CB8AC3E}">
        <p14:creationId xmlns:p14="http://schemas.microsoft.com/office/powerpoint/2010/main" val="24515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>
                <a:latin typeface="Helvetica" panose="020B0604020202020204" pitchFamily="34" charset="0"/>
                <a:cs typeface="Helvetica" panose="020B0604020202020204" pitchFamily="34" charset="0"/>
              </a:rPr>
              <a:t>5</a:t>
            </a:r>
            <a:r>
              <a:rPr lang="en-GB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Elephants have the longest gestation period of all </a:t>
            </a:r>
            <a:r>
              <a:rPr lang="en-U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mammals, but for </a:t>
            </a:r>
            <a:r>
              <a:rPr lang="en-GB" b="1" dirty="0">
                <a:latin typeface="Helvetica" panose="020B0604020202020204" pitchFamily="34" charset="0"/>
                <a:cs typeface="Helvetica" panose="020B0604020202020204" pitchFamily="34" charset="0"/>
              </a:rPr>
              <a:t>h</a:t>
            </a:r>
            <a:r>
              <a:rPr lang="en-GB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ow many months do elephants carry their babies before giving birth?</a:t>
            </a:r>
          </a:p>
          <a:p>
            <a:pPr marL="514350" indent="-514350">
              <a:buAutoNum type="alphaLcParenR"/>
            </a:pPr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9 months</a:t>
            </a:r>
          </a:p>
          <a:p>
            <a:pPr marL="514350" indent="-514350">
              <a:buAutoNum type="alphaLcParenR"/>
            </a:pPr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15 months</a:t>
            </a:r>
          </a:p>
          <a:p>
            <a:pPr marL="514350" indent="-514350">
              <a:buAutoNum type="alphaLcParenR"/>
            </a:pPr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22 months</a:t>
            </a:r>
          </a:p>
          <a:p>
            <a:pPr marL="514350" indent="-514350">
              <a:buAutoNum type="alphaLcParenR"/>
            </a:pP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r>
              <a:rPr lang="en-GB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That’s almost 2 years!</a:t>
            </a:r>
          </a:p>
        </p:txBody>
      </p:sp>
      <p:pic>
        <p:nvPicPr>
          <p:cNvPr id="6" name="Picture 5" descr="Born Free-Black-LAN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5668" y="6087675"/>
            <a:ext cx="1845733" cy="637106"/>
          </a:xfrm>
          <a:prstGeom prst="rect">
            <a:avLst/>
          </a:prstGeom>
        </p:spPr>
      </p:pic>
      <p:pic>
        <p:nvPicPr>
          <p:cNvPr id="8" name="Picture 7" descr="ORANGE BRUSH STROK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" y="562213"/>
            <a:ext cx="9278478" cy="8073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3554" y="611955"/>
            <a:ext cx="91575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900" b="1" dirty="0" smtClean="0">
                <a:solidFill>
                  <a:schemeClr val="bg1"/>
                </a:solidFill>
                <a:latin typeface="Born Free Sans"/>
              </a:rPr>
              <a:t>What do you know about elephants?</a:t>
            </a:r>
            <a:endParaRPr lang="en-GB" sz="3900" b="1" dirty="0">
              <a:solidFill>
                <a:schemeClr val="bg1"/>
              </a:solidFill>
              <a:latin typeface="Born Free Sans"/>
            </a:endParaRPr>
          </a:p>
        </p:txBody>
      </p:sp>
    </p:spTree>
    <p:extLst>
      <p:ext uri="{BB962C8B-B14F-4D97-AF65-F5344CB8AC3E}">
        <p14:creationId xmlns:p14="http://schemas.microsoft.com/office/powerpoint/2010/main" val="227026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1016</TotalTime>
  <Words>702</Words>
  <Application>Microsoft Office PowerPoint</Application>
  <PresentationFormat>On-screen Show (4:3)</PresentationFormat>
  <Paragraphs>119</Paragraphs>
  <Slides>19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Born Free Sans</vt:lpstr>
      <vt:lpstr>Calibri</vt:lpstr>
      <vt:lpstr>Calibri Light</vt:lpstr>
      <vt:lpstr>Helvetica</vt:lpstr>
      <vt:lpstr>Ink Free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Elephants in Crisis</dc:title>
  <dc:creator>David Bolton</dc:creator>
  <cp:lastModifiedBy>David Bolton</cp:lastModifiedBy>
  <cp:revision>130</cp:revision>
  <dcterms:created xsi:type="dcterms:W3CDTF">2018-08-02T10:23:40Z</dcterms:created>
  <dcterms:modified xsi:type="dcterms:W3CDTF">2018-10-17T13:20:24Z</dcterms:modified>
</cp:coreProperties>
</file>